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95" r:id="rId2"/>
    <p:sldId id="350" r:id="rId3"/>
    <p:sldId id="351" r:id="rId4"/>
    <p:sldId id="352" r:id="rId5"/>
    <p:sldId id="353" r:id="rId6"/>
    <p:sldId id="355" r:id="rId7"/>
    <p:sldId id="354" r:id="rId8"/>
    <p:sldId id="356" r:id="rId9"/>
    <p:sldId id="357" r:id="rId10"/>
    <p:sldId id="358" r:id="rId11"/>
    <p:sldId id="359" r:id="rId12"/>
    <p:sldId id="360" r:id="rId13"/>
    <p:sldId id="361" r:id="rId14"/>
    <p:sldId id="36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81" r:id="rId32"/>
    <p:sldId id="382" r:id="rId33"/>
    <p:sldId id="379" r:id="rId34"/>
    <p:sldId id="380" r:id="rId35"/>
    <p:sldId id="383" r:id="rId36"/>
    <p:sldId id="386" r:id="rId37"/>
    <p:sldId id="387" r:id="rId38"/>
    <p:sldId id="388" r:id="rId39"/>
    <p:sldId id="389" r:id="rId40"/>
    <p:sldId id="390" r:id="rId41"/>
    <p:sldId id="391" r:id="rId42"/>
    <p:sldId id="392" r:id="rId43"/>
    <p:sldId id="393" r:id="rId44"/>
    <p:sldId id="394" r:id="rId45"/>
    <p:sldId id="406" r:id="rId46"/>
    <p:sldId id="396" r:id="rId47"/>
    <p:sldId id="397" r:id="rId48"/>
    <p:sldId id="398" r:id="rId49"/>
    <p:sldId id="399" r:id="rId50"/>
    <p:sldId id="400" r:id="rId51"/>
    <p:sldId id="276" r:id="rId52"/>
    <p:sldId id="285" r:id="rId53"/>
    <p:sldId id="284" r:id="rId54"/>
    <p:sldId id="281" r:id="rId55"/>
    <p:sldId id="283" r:id="rId56"/>
    <p:sldId id="275" r:id="rId57"/>
    <p:sldId id="267" r:id="rId58"/>
    <p:sldId id="268" r:id="rId59"/>
    <p:sldId id="269" r:id="rId60"/>
    <p:sldId id="270" r:id="rId61"/>
    <p:sldId id="291" r:id="rId62"/>
    <p:sldId id="292" r:id="rId63"/>
    <p:sldId id="293" r:id="rId64"/>
    <p:sldId id="271" r:id="rId65"/>
    <p:sldId id="272" r:id="rId66"/>
    <p:sldId id="408" r:id="rId67"/>
    <p:sldId id="288" r:id="rId68"/>
    <p:sldId id="257" r:id="rId69"/>
    <p:sldId id="258" r:id="rId70"/>
    <p:sldId id="260" r:id="rId71"/>
    <p:sldId id="263" r:id="rId72"/>
    <p:sldId id="261" r:id="rId73"/>
    <p:sldId id="264" r:id="rId74"/>
    <p:sldId id="265" r:id="rId75"/>
    <p:sldId id="274" r:id="rId76"/>
    <p:sldId id="290" r:id="rId77"/>
    <p:sldId id="289" r:id="rId7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F828"/>
    <a:srgbClr val="00FFFF"/>
    <a:srgbClr val="FFFF66"/>
    <a:srgbClr val="FFFF99"/>
    <a:srgbClr val="FFFFFF"/>
    <a:srgbClr val="5F9127"/>
    <a:srgbClr val="6EA92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713" autoAdjust="0"/>
  </p:normalViewPr>
  <p:slideViewPr>
    <p:cSldViewPr>
      <p:cViewPr>
        <p:scale>
          <a:sx n="100" d="100"/>
          <a:sy n="100" d="100"/>
        </p:scale>
        <p:origin x="-1860"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0669B-77EB-431C-9915-13DA55018F7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tr-TR"/>
        </a:p>
      </dgm:t>
    </dgm:pt>
    <dgm:pt modelId="{171CA091-99E6-4CD6-AC06-A372B71DC471}">
      <dgm:prSet/>
      <dgm:spPr/>
      <dgm:t>
        <a:bodyPr/>
        <a:lstStyle/>
        <a:p>
          <a:pPr rtl="0"/>
          <a:r>
            <a:rPr lang="tr-TR" b="1" dirty="0">
              <a:latin typeface="Arial" pitchFamily="34" charset="0"/>
              <a:cs typeface="Arial" pitchFamily="34" charset="0"/>
            </a:rPr>
            <a:t>BİNA TAHLİYESİ</a:t>
          </a:r>
        </a:p>
      </dgm:t>
    </dgm:pt>
    <dgm:pt modelId="{687E9880-9651-4EFC-8C29-D325E5595224}" type="parTrans" cxnId="{5125E32B-056D-4ECC-ACEA-C969BAAB392A}">
      <dgm:prSet/>
      <dgm:spPr/>
      <dgm:t>
        <a:bodyPr/>
        <a:lstStyle/>
        <a:p>
          <a:endParaRPr lang="tr-TR"/>
        </a:p>
      </dgm:t>
    </dgm:pt>
    <dgm:pt modelId="{DAEA40B0-715A-47A0-9BF2-7471570DDCA4}" type="sibTrans" cxnId="{5125E32B-056D-4ECC-ACEA-C969BAAB392A}">
      <dgm:prSet/>
      <dgm:spPr/>
      <dgm:t>
        <a:bodyPr/>
        <a:lstStyle/>
        <a:p>
          <a:endParaRPr lang="tr-TR"/>
        </a:p>
      </dgm:t>
    </dgm:pt>
    <dgm:pt modelId="{9BFBCE89-4811-4CF1-811B-73813E7B77B2}">
      <dgm:prSet/>
      <dgm:spPr/>
      <dgm:t>
        <a:bodyPr/>
        <a:lstStyle/>
        <a:p>
          <a:pPr rtl="0"/>
          <a:r>
            <a:rPr lang="tr-TR" dirty="0" smtClean="0"/>
            <a:t>Yangın/duman  tehlikesinde</a:t>
          </a:r>
          <a:endParaRPr lang="tr-TR" dirty="0"/>
        </a:p>
      </dgm:t>
    </dgm:pt>
    <dgm:pt modelId="{C179F18D-3DE1-4DF8-B7CE-1AD4AC3EE176}" type="parTrans" cxnId="{1A018532-E444-4EF0-AD7D-5EC5C5008753}">
      <dgm:prSet/>
      <dgm:spPr/>
      <dgm:t>
        <a:bodyPr/>
        <a:lstStyle/>
        <a:p>
          <a:endParaRPr lang="tr-TR"/>
        </a:p>
      </dgm:t>
    </dgm:pt>
    <dgm:pt modelId="{6BB79D76-1D35-493F-963A-D8960B2CA995}" type="sibTrans" cxnId="{1A018532-E444-4EF0-AD7D-5EC5C5008753}">
      <dgm:prSet/>
      <dgm:spPr/>
      <dgm:t>
        <a:bodyPr/>
        <a:lstStyle/>
        <a:p>
          <a:endParaRPr lang="tr-TR"/>
        </a:p>
      </dgm:t>
    </dgm:pt>
    <dgm:pt modelId="{78D43853-4BB0-4FF5-98D9-7CE094707FFF}">
      <dgm:prSet/>
      <dgm:spPr/>
      <dgm:t>
        <a:bodyPr/>
        <a:lstStyle/>
        <a:p>
          <a:pPr rtl="0"/>
          <a:r>
            <a:rPr lang="tr-TR" b="0" dirty="0"/>
            <a:t>Deprem sonrasında</a:t>
          </a:r>
        </a:p>
      </dgm:t>
    </dgm:pt>
    <dgm:pt modelId="{DA49C9BD-6C72-4C86-9DEC-A6A4AFA5A25F}" type="parTrans" cxnId="{B6C78F16-BB8D-4899-A051-E6ECF8FA8340}">
      <dgm:prSet/>
      <dgm:spPr/>
      <dgm:t>
        <a:bodyPr/>
        <a:lstStyle/>
        <a:p>
          <a:endParaRPr lang="tr-TR"/>
        </a:p>
      </dgm:t>
    </dgm:pt>
    <dgm:pt modelId="{ADFC1AC2-2317-4DB0-B53C-32DE51F6FD80}" type="sibTrans" cxnId="{B6C78F16-BB8D-4899-A051-E6ECF8FA8340}">
      <dgm:prSet/>
      <dgm:spPr/>
      <dgm:t>
        <a:bodyPr/>
        <a:lstStyle/>
        <a:p>
          <a:endParaRPr lang="tr-TR"/>
        </a:p>
      </dgm:t>
    </dgm:pt>
    <dgm:pt modelId="{90924AE9-9F2D-4426-B2F8-4173122492A4}">
      <dgm:prSet/>
      <dgm:spPr/>
      <dgm:t>
        <a:bodyPr/>
        <a:lstStyle/>
        <a:p>
          <a:pPr rtl="0"/>
          <a:r>
            <a:rPr lang="tr-TR" dirty="0"/>
            <a:t>Fırtına öncesi ve sonrasında</a:t>
          </a:r>
        </a:p>
      </dgm:t>
    </dgm:pt>
    <dgm:pt modelId="{9029F742-21A5-489B-A0ED-FE1B9DB28DC7}" type="parTrans" cxnId="{469770C9-632F-4637-854E-99BD56E46432}">
      <dgm:prSet/>
      <dgm:spPr/>
      <dgm:t>
        <a:bodyPr/>
        <a:lstStyle/>
        <a:p>
          <a:endParaRPr lang="tr-TR"/>
        </a:p>
      </dgm:t>
    </dgm:pt>
    <dgm:pt modelId="{E9997CFC-12EE-43CD-974E-D095CB0B3AE1}" type="sibTrans" cxnId="{469770C9-632F-4637-854E-99BD56E46432}">
      <dgm:prSet/>
      <dgm:spPr/>
      <dgm:t>
        <a:bodyPr/>
        <a:lstStyle/>
        <a:p>
          <a:endParaRPr lang="tr-TR"/>
        </a:p>
      </dgm:t>
    </dgm:pt>
    <dgm:pt modelId="{1CF089F5-59F3-4F2D-84BE-A71D3260AF50}">
      <dgm:prSet/>
      <dgm:spPr/>
      <dgm:t>
        <a:bodyPr/>
        <a:lstStyle/>
        <a:p>
          <a:pPr rtl="0"/>
          <a:r>
            <a:rPr lang="tr-TR" dirty="0"/>
            <a:t>Sel/su baskını öncesi ve </a:t>
          </a:r>
          <a:r>
            <a:rPr lang="tr-TR" dirty="0" smtClean="0"/>
            <a:t>sırasında</a:t>
          </a:r>
          <a:endParaRPr lang="tr-TR" dirty="0"/>
        </a:p>
      </dgm:t>
    </dgm:pt>
    <dgm:pt modelId="{1890D10A-7F8C-49FE-970A-17F9E3006953}" type="parTrans" cxnId="{3BED4A08-6B65-402A-AD43-EA5EDD053641}">
      <dgm:prSet/>
      <dgm:spPr/>
      <dgm:t>
        <a:bodyPr/>
        <a:lstStyle/>
        <a:p>
          <a:endParaRPr lang="tr-TR"/>
        </a:p>
      </dgm:t>
    </dgm:pt>
    <dgm:pt modelId="{23024036-659F-4DF3-86DF-41A197D90B6D}" type="sibTrans" cxnId="{3BED4A08-6B65-402A-AD43-EA5EDD053641}">
      <dgm:prSet/>
      <dgm:spPr/>
      <dgm:t>
        <a:bodyPr/>
        <a:lstStyle/>
        <a:p>
          <a:endParaRPr lang="tr-TR"/>
        </a:p>
      </dgm:t>
    </dgm:pt>
    <dgm:pt modelId="{4E0F8373-F0C1-42F4-B8A2-1E67A03F6CB1}">
      <dgm:prSet/>
      <dgm:spPr/>
      <dgm:t>
        <a:bodyPr/>
        <a:lstStyle/>
        <a:p>
          <a:pPr rtl="0"/>
          <a:r>
            <a:rPr lang="tr-TR" dirty="0"/>
            <a:t>Kimyasal kazalarda</a:t>
          </a:r>
        </a:p>
      </dgm:t>
    </dgm:pt>
    <dgm:pt modelId="{943F49E3-A56F-4407-B670-8A89440E601D}" type="parTrans" cxnId="{E7BF49F5-9A48-43FA-9552-7FC7DF148E15}">
      <dgm:prSet/>
      <dgm:spPr/>
      <dgm:t>
        <a:bodyPr/>
        <a:lstStyle/>
        <a:p>
          <a:endParaRPr lang="tr-TR"/>
        </a:p>
      </dgm:t>
    </dgm:pt>
    <dgm:pt modelId="{E4455876-7F6B-459F-8DA2-2EC2D9469A93}" type="sibTrans" cxnId="{E7BF49F5-9A48-43FA-9552-7FC7DF148E15}">
      <dgm:prSet/>
      <dgm:spPr/>
      <dgm:t>
        <a:bodyPr/>
        <a:lstStyle/>
        <a:p>
          <a:endParaRPr lang="tr-TR"/>
        </a:p>
      </dgm:t>
    </dgm:pt>
    <dgm:pt modelId="{CEB4B25F-CC19-4D32-8921-C33A8673BC36}">
      <dgm:prSet/>
      <dgm:spPr/>
      <dgm:t>
        <a:bodyPr/>
        <a:lstStyle/>
        <a:p>
          <a:pPr rtl="0"/>
          <a:r>
            <a:rPr lang="tr-TR" dirty="0"/>
            <a:t>Terör/bomba tehdidinde</a:t>
          </a:r>
        </a:p>
      </dgm:t>
    </dgm:pt>
    <dgm:pt modelId="{745B60F7-43EB-431D-A894-2A94E5DDD321}" type="parTrans" cxnId="{9154A122-C986-44DD-82D6-544B50267C92}">
      <dgm:prSet/>
      <dgm:spPr/>
      <dgm:t>
        <a:bodyPr/>
        <a:lstStyle/>
        <a:p>
          <a:endParaRPr lang="tr-TR"/>
        </a:p>
      </dgm:t>
    </dgm:pt>
    <dgm:pt modelId="{D3C55CE9-E1A0-4DAB-B856-E419628A1F7B}" type="sibTrans" cxnId="{9154A122-C986-44DD-82D6-544B50267C92}">
      <dgm:prSet/>
      <dgm:spPr/>
      <dgm:t>
        <a:bodyPr/>
        <a:lstStyle/>
        <a:p>
          <a:endParaRPr lang="tr-TR"/>
        </a:p>
      </dgm:t>
    </dgm:pt>
    <dgm:pt modelId="{F2517079-CE11-49EF-9DD4-FC39BE59DDD3}" type="pres">
      <dgm:prSet presAssocID="{9C50669B-77EB-431C-9915-13DA55018F70}" presName="compositeShape" presStyleCnt="0">
        <dgm:presLayoutVars>
          <dgm:chMax val="7"/>
          <dgm:dir/>
          <dgm:resizeHandles val="exact"/>
        </dgm:presLayoutVars>
      </dgm:prSet>
      <dgm:spPr/>
      <dgm:t>
        <a:bodyPr/>
        <a:lstStyle/>
        <a:p>
          <a:endParaRPr lang="tr-TR"/>
        </a:p>
      </dgm:t>
    </dgm:pt>
    <dgm:pt modelId="{5BA56985-F710-425F-9113-8029FE1FF406}" type="pres">
      <dgm:prSet presAssocID="{171CA091-99E6-4CD6-AC06-A372B71DC471}" presName="circ1" presStyleLbl="vennNode1" presStyleIdx="0" presStyleCnt="7"/>
      <dgm:spPr/>
    </dgm:pt>
    <dgm:pt modelId="{9C6FEFF7-8B78-446B-A718-794E570AE7A8}" type="pres">
      <dgm:prSet presAssocID="{171CA091-99E6-4CD6-AC06-A372B71DC471}" presName="circ1Tx" presStyleLbl="revTx" presStyleIdx="0" presStyleCnt="0">
        <dgm:presLayoutVars>
          <dgm:chMax val="0"/>
          <dgm:chPref val="0"/>
          <dgm:bulletEnabled val="1"/>
        </dgm:presLayoutVars>
      </dgm:prSet>
      <dgm:spPr/>
      <dgm:t>
        <a:bodyPr/>
        <a:lstStyle/>
        <a:p>
          <a:endParaRPr lang="tr-TR"/>
        </a:p>
      </dgm:t>
    </dgm:pt>
    <dgm:pt modelId="{5AC4BE3F-5A9D-4CD6-87C7-B442516A17A0}" type="pres">
      <dgm:prSet presAssocID="{9BFBCE89-4811-4CF1-811B-73813E7B77B2}" presName="circ2" presStyleLbl="vennNode1" presStyleIdx="1" presStyleCnt="7"/>
      <dgm:spPr/>
    </dgm:pt>
    <dgm:pt modelId="{EF31B0C1-D8FB-4F95-A38F-0DE01FE8C4C9}" type="pres">
      <dgm:prSet presAssocID="{9BFBCE89-4811-4CF1-811B-73813E7B77B2}" presName="circ2Tx" presStyleLbl="revTx" presStyleIdx="0" presStyleCnt="0">
        <dgm:presLayoutVars>
          <dgm:chMax val="0"/>
          <dgm:chPref val="0"/>
          <dgm:bulletEnabled val="1"/>
        </dgm:presLayoutVars>
      </dgm:prSet>
      <dgm:spPr/>
      <dgm:t>
        <a:bodyPr/>
        <a:lstStyle/>
        <a:p>
          <a:endParaRPr lang="tr-TR"/>
        </a:p>
      </dgm:t>
    </dgm:pt>
    <dgm:pt modelId="{AAA71134-F98D-40E7-8A29-C9007F2B534E}" type="pres">
      <dgm:prSet presAssocID="{78D43853-4BB0-4FF5-98D9-7CE094707FFF}" presName="circ3" presStyleLbl="vennNode1" presStyleIdx="2" presStyleCnt="7"/>
      <dgm:spPr/>
    </dgm:pt>
    <dgm:pt modelId="{2BD2159E-91C6-4105-8F22-E216F922BAC0}" type="pres">
      <dgm:prSet presAssocID="{78D43853-4BB0-4FF5-98D9-7CE094707FFF}" presName="circ3Tx" presStyleLbl="revTx" presStyleIdx="0" presStyleCnt="0" custLinFactX="-100000" custLinFactY="-32600" custLinFactNeighborX="-169656" custLinFactNeighborY="-100000">
        <dgm:presLayoutVars>
          <dgm:chMax val="0"/>
          <dgm:chPref val="0"/>
          <dgm:bulletEnabled val="1"/>
        </dgm:presLayoutVars>
      </dgm:prSet>
      <dgm:spPr/>
      <dgm:t>
        <a:bodyPr/>
        <a:lstStyle/>
        <a:p>
          <a:endParaRPr lang="tr-TR"/>
        </a:p>
      </dgm:t>
    </dgm:pt>
    <dgm:pt modelId="{F9A21CC0-643A-482D-8C36-9D0107766A5A}" type="pres">
      <dgm:prSet presAssocID="{90924AE9-9F2D-4426-B2F8-4173122492A4}" presName="circ4" presStyleLbl="vennNode1" presStyleIdx="3" presStyleCnt="7"/>
      <dgm:spPr/>
    </dgm:pt>
    <dgm:pt modelId="{7C1DAF35-E2A0-4DF4-81F0-A28D3CE864A8}" type="pres">
      <dgm:prSet presAssocID="{90924AE9-9F2D-4426-B2F8-4173122492A4}" presName="circ4Tx" presStyleLbl="revTx" presStyleIdx="0" presStyleCnt="0" custLinFactNeighborX="24682" custLinFactNeighborY="-97154">
        <dgm:presLayoutVars>
          <dgm:chMax val="0"/>
          <dgm:chPref val="0"/>
          <dgm:bulletEnabled val="1"/>
        </dgm:presLayoutVars>
      </dgm:prSet>
      <dgm:spPr/>
      <dgm:t>
        <a:bodyPr/>
        <a:lstStyle/>
        <a:p>
          <a:endParaRPr lang="tr-TR"/>
        </a:p>
      </dgm:t>
    </dgm:pt>
    <dgm:pt modelId="{9C6D76C2-951E-48AB-8B91-968C8E37D44D}" type="pres">
      <dgm:prSet presAssocID="{1CF089F5-59F3-4F2D-84BE-A71D3260AF50}" presName="circ5" presStyleLbl="vennNode1" presStyleIdx="4" presStyleCnt="7"/>
      <dgm:spPr/>
    </dgm:pt>
    <dgm:pt modelId="{35AB6655-868B-4BFE-B554-465E10FAEE13}" type="pres">
      <dgm:prSet presAssocID="{1CF089F5-59F3-4F2D-84BE-A71D3260AF50}" presName="circ5Tx" presStyleLbl="revTx" presStyleIdx="0" presStyleCnt="0" custScaleX="146080" custLinFactNeighborX="-5589" custLinFactNeighborY="-29152">
        <dgm:presLayoutVars>
          <dgm:chMax val="0"/>
          <dgm:chPref val="0"/>
          <dgm:bulletEnabled val="1"/>
        </dgm:presLayoutVars>
      </dgm:prSet>
      <dgm:spPr/>
      <dgm:t>
        <a:bodyPr/>
        <a:lstStyle/>
        <a:p>
          <a:endParaRPr lang="tr-TR"/>
        </a:p>
      </dgm:t>
    </dgm:pt>
    <dgm:pt modelId="{FA9ED8D0-51CC-4B6A-9874-5C65869441F2}" type="pres">
      <dgm:prSet presAssocID="{4E0F8373-F0C1-42F4-B8A2-1E67A03F6CB1}" presName="circ6" presStyleLbl="vennNode1" presStyleIdx="5" presStyleCnt="7"/>
      <dgm:spPr/>
    </dgm:pt>
    <dgm:pt modelId="{9F2A768C-B228-41D0-AFAC-E27D4786FE14}" type="pres">
      <dgm:prSet presAssocID="{4E0F8373-F0C1-42F4-B8A2-1E67A03F6CB1}" presName="circ6Tx" presStyleLbl="revTx" presStyleIdx="0" presStyleCnt="0" custLinFactNeighborX="-1607" custLinFactNeighborY="-17058">
        <dgm:presLayoutVars>
          <dgm:chMax val="0"/>
          <dgm:chPref val="0"/>
          <dgm:bulletEnabled val="1"/>
        </dgm:presLayoutVars>
      </dgm:prSet>
      <dgm:spPr/>
      <dgm:t>
        <a:bodyPr/>
        <a:lstStyle/>
        <a:p>
          <a:endParaRPr lang="tr-TR"/>
        </a:p>
      </dgm:t>
    </dgm:pt>
    <dgm:pt modelId="{0D3FA8D0-75CC-43DF-9493-FBBB539B706A}" type="pres">
      <dgm:prSet presAssocID="{CEB4B25F-CC19-4D32-8921-C33A8673BC36}" presName="circ7" presStyleLbl="vennNode1" presStyleIdx="6" presStyleCnt="7"/>
      <dgm:spPr/>
    </dgm:pt>
    <dgm:pt modelId="{42115CB0-3D90-4B47-81F7-DA94EFF28419}" type="pres">
      <dgm:prSet presAssocID="{CEB4B25F-CC19-4D32-8921-C33A8673BC36}" presName="circ7Tx" presStyleLbl="revTx" presStyleIdx="0" presStyleCnt="0" custLinFactX="85799" custLinFactY="100000" custLinFactNeighborX="100000" custLinFactNeighborY="189434">
        <dgm:presLayoutVars>
          <dgm:chMax val="0"/>
          <dgm:chPref val="0"/>
          <dgm:bulletEnabled val="1"/>
        </dgm:presLayoutVars>
      </dgm:prSet>
      <dgm:spPr/>
      <dgm:t>
        <a:bodyPr/>
        <a:lstStyle/>
        <a:p>
          <a:endParaRPr lang="tr-TR"/>
        </a:p>
      </dgm:t>
    </dgm:pt>
  </dgm:ptLst>
  <dgm:cxnLst>
    <dgm:cxn modelId="{80A05D06-7A68-4CC9-8DD8-9DE8074DAD92}" type="presOf" srcId="{78D43853-4BB0-4FF5-98D9-7CE094707FFF}" destId="{2BD2159E-91C6-4105-8F22-E216F922BAC0}" srcOrd="0" destOrd="0" presId="urn:microsoft.com/office/officeart/2005/8/layout/venn1"/>
    <dgm:cxn modelId="{1A018532-E444-4EF0-AD7D-5EC5C5008753}" srcId="{9C50669B-77EB-431C-9915-13DA55018F70}" destId="{9BFBCE89-4811-4CF1-811B-73813E7B77B2}" srcOrd="1" destOrd="0" parTransId="{C179F18D-3DE1-4DF8-B7CE-1AD4AC3EE176}" sibTransId="{6BB79D76-1D35-493F-963A-D8960B2CA995}"/>
    <dgm:cxn modelId="{5125E32B-056D-4ECC-ACEA-C969BAAB392A}" srcId="{9C50669B-77EB-431C-9915-13DA55018F70}" destId="{171CA091-99E6-4CD6-AC06-A372B71DC471}" srcOrd="0" destOrd="0" parTransId="{687E9880-9651-4EFC-8C29-D325E5595224}" sibTransId="{DAEA40B0-715A-47A0-9BF2-7471570DDCA4}"/>
    <dgm:cxn modelId="{DECAFE2A-F06C-450D-BC7B-685991D08A94}" type="presOf" srcId="{9BFBCE89-4811-4CF1-811B-73813E7B77B2}" destId="{EF31B0C1-D8FB-4F95-A38F-0DE01FE8C4C9}" srcOrd="0" destOrd="0" presId="urn:microsoft.com/office/officeart/2005/8/layout/venn1"/>
    <dgm:cxn modelId="{3BED4A08-6B65-402A-AD43-EA5EDD053641}" srcId="{9C50669B-77EB-431C-9915-13DA55018F70}" destId="{1CF089F5-59F3-4F2D-84BE-A71D3260AF50}" srcOrd="4" destOrd="0" parTransId="{1890D10A-7F8C-49FE-970A-17F9E3006953}" sibTransId="{23024036-659F-4DF3-86DF-41A197D90B6D}"/>
    <dgm:cxn modelId="{5E57C37B-5527-4564-9803-985803AA201C}" type="presOf" srcId="{1CF089F5-59F3-4F2D-84BE-A71D3260AF50}" destId="{35AB6655-868B-4BFE-B554-465E10FAEE13}" srcOrd="0" destOrd="0" presId="urn:microsoft.com/office/officeart/2005/8/layout/venn1"/>
    <dgm:cxn modelId="{DE778D5A-93E0-4472-8CFB-F0511C8BB3BD}" type="presOf" srcId="{4E0F8373-F0C1-42F4-B8A2-1E67A03F6CB1}" destId="{9F2A768C-B228-41D0-AFAC-E27D4786FE14}" srcOrd="0" destOrd="0" presId="urn:microsoft.com/office/officeart/2005/8/layout/venn1"/>
    <dgm:cxn modelId="{9154A122-C986-44DD-82D6-544B50267C92}" srcId="{9C50669B-77EB-431C-9915-13DA55018F70}" destId="{CEB4B25F-CC19-4D32-8921-C33A8673BC36}" srcOrd="6" destOrd="0" parTransId="{745B60F7-43EB-431D-A894-2A94E5DDD321}" sibTransId="{D3C55CE9-E1A0-4DAB-B856-E419628A1F7B}"/>
    <dgm:cxn modelId="{E7BF49F5-9A48-43FA-9552-7FC7DF148E15}" srcId="{9C50669B-77EB-431C-9915-13DA55018F70}" destId="{4E0F8373-F0C1-42F4-B8A2-1E67A03F6CB1}" srcOrd="5" destOrd="0" parTransId="{943F49E3-A56F-4407-B670-8A89440E601D}" sibTransId="{E4455876-7F6B-459F-8DA2-2EC2D9469A93}"/>
    <dgm:cxn modelId="{B6C78F16-BB8D-4899-A051-E6ECF8FA8340}" srcId="{9C50669B-77EB-431C-9915-13DA55018F70}" destId="{78D43853-4BB0-4FF5-98D9-7CE094707FFF}" srcOrd="2" destOrd="0" parTransId="{DA49C9BD-6C72-4C86-9DEC-A6A4AFA5A25F}" sibTransId="{ADFC1AC2-2317-4DB0-B53C-32DE51F6FD80}"/>
    <dgm:cxn modelId="{532AFD0C-DA89-4D81-8A09-F9301A080C06}" type="presOf" srcId="{90924AE9-9F2D-4426-B2F8-4173122492A4}" destId="{7C1DAF35-E2A0-4DF4-81F0-A28D3CE864A8}" srcOrd="0" destOrd="0" presId="urn:microsoft.com/office/officeart/2005/8/layout/venn1"/>
    <dgm:cxn modelId="{469770C9-632F-4637-854E-99BD56E46432}" srcId="{9C50669B-77EB-431C-9915-13DA55018F70}" destId="{90924AE9-9F2D-4426-B2F8-4173122492A4}" srcOrd="3" destOrd="0" parTransId="{9029F742-21A5-489B-A0ED-FE1B9DB28DC7}" sibTransId="{E9997CFC-12EE-43CD-974E-D095CB0B3AE1}"/>
    <dgm:cxn modelId="{AD7BFD43-CE35-458A-8A03-12291B3A7C33}" type="presOf" srcId="{CEB4B25F-CC19-4D32-8921-C33A8673BC36}" destId="{42115CB0-3D90-4B47-81F7-DA94EFF28419}" srcOrd="0" destOrd="0" presId="urn:microsoft.com/office/officeart/2005/8/layout/venn1"/>
    <dgm:cxn modelId="{0E9C2B12-CE77-4BEC-92BD-4356A9587548}" type="presOf" srcId="{9C50669B-77EB-431C-9915-13DA55018F70}" destId="{F2517079-CE11-49EF-9DD4-FC39BE59DDD3}" srcOrd="0" destOrd="0" presId="urn:microsoft.com/office/officeart/2005/8/layout/venn1"/>
    <dgm:cxn modelId="{B417A3EE-EF66-4B12-9378-9023BC0F31C0}" type="presOf" srcId="{171CA091-99E6-4CD6-AC06-A372B71DC471}" destId="{9C6FEFF7-8B78-446B-A718-794E570AE7A8}" srcOrd="0" destOrd="0" presId="urn:microsoft.com/office/officeart/2005/8/layout/venn1"/>
    <dgm:cxn modelId="{D7DD3AA9-7707-4B99-AFFA-15F4384CFB1D}" type="presParOf" srcId="{F2517079-CE11-49EF-9DD4-FC39BE59DDD3}" destId="{5BA56985-F710-425F-9113-8029FE1FF406}" srcOrd="0" destOrd="0" presId="urn:microsoft.com/office/officeart/2005/8/layout/venn1"/>
    <dgm:cxn modelId="{BB2F2B04-C04F-4F89-BC45-772D07D8BF46}" type="presParOf" srcId="{F2517079-CE11-49EF-9DD4-FC39BE59DDD3}" destId="{9C6FEFF7-8B78-446B-A718-794E570AE7A8}" srcOrd="1" destOrd="0" presId="urn:microsoft.com/office/officeart/2005/8/layout/venn1"/>
    <dgm:cxn modelId="{5CEF3D61-723B-4C0A-85E2-AFF7005FABFF}" type="presParOf" srcId="{F2517079-CE11-49EF-9DD4-FC39BE59DDD3}" destId="{5AC4BE3F-5A9D-4CD6-87C7-B442516A17A0}" srcOrd="2" destOrd="0" presId="urn:microsoft.com/office/officeart/2005/8/layout/venn1"/>
    <dgm:cxn modelId="{10935DE2-FB22-48B1-8005-787334B159D7}" type="presParOf" srcId="{F2517079-CE11-49EF-9DD4-FC39BE59DDD3}" destId="{EF31B0C1-D8FB-4F95-A38F-0DE01FE8C4C9}" srcOrd="3" destOrd="0" presId="urn:microsoft.com/office/officeart/2005/8/layout/venn1"/>
    <dgm:cxn modelId="{924568F4-A871-46AF-8B1E-1776E4E1CA3B}" type="presParOf" srcId="{F2517079-CE11-49EF-9DD4-FC39BE59DDD3}" destId="{AAA71134-F98D-40E7-8A29-C9007F2B534E}" srcOrd="4" destOrd="0" presId="urn:microsoft.com/office/officeart/2005/8/layout/venn1"/>
    <dgm:cxn modelId="{E5BE7B32-AE3D-4C3B-90C7-E499D3AFDA18}" type="presParOf" srcId="{F2517079-CE11-49EF-9DD4-FC39BE59DDD3}" destId="{2BD2159E-91C6-4105-8F22-E216F922BAC0}" srcOrd="5" destOrd="0" presId="urn:microsoft.com/office/officeart/2005/8/layout/venn1"/>
    <dgm:cxn modelId="{0B159D1E-8BF5-400C-8597-A7FAA5AC7BE4}" type="presParOf" srcId="{F2517079-CE11-49EF-9DD4-FC39BE59DDD3}" destId="{F9A21CC0-643A-482D-8C36-9D0107766A5A}" srcOrd="6" destOrd="0" presId="urn:microsoft.com/office/officeart/2005/8/layout/venn1"/>
    <dgm:cxn modelId="{2E423143-EEA7-4590-8D13-04056DBC8F33}" type="presParOf" srcId="{F2517079-CE11-49EF-9DD4-FC39BE59DDD3}" destId="{7C1DAF35-E2A0-4DF4-81F0-A28D3CE864A8}" srcOrd="7" destOrd="0" presId="urn:microsoft.com/office/officeart/2005/8/layout/venn1"/>
    <dgm:cxn modelId="{09D9F626-A6E0-4D06-ABC5-0914178EAAF1}" type="presParOf" srcId="{F2517079-CE11-49EF-9DD4-FC39BE59DDD3}" destId="{9C6D76C2-951E-48AB-8B91-968C8E37D44D}" srcOrd="8" destOrd="0" presId="urn:microsoft.com/office/officeart/2005/8/layout/venn1"/>
    <dgm:cxn modelId="{64EEBD07-835E-4618-B726-249ACF7B525A}" type="presParOf" srcId="{F2517079-CE11-49EF-9DD4-FC39BE59DDD3}" destId="{35AB6655-868B-4BFE-B554-465E10FAEE13}" srcOrd="9" destOrd="0" presId="urn:microsoft.com/office/officeart/2005/8/layout/venn1"/>
    <dgm:cxn modelId="{7960FC16-146E-4809-A9CA-176683E970CC}" type="presParOf" srcId="{F2517079-CE11-49EF-9DD4-FC39BE59DDD3}" destId="{FA9ED8D0-51CC-4B6A-9874-5C65869441F2}" srcOrd="10" destOrd="0" presId="urn:microsoft.com/office/officeart/2005/8/layout/venn1"/>
    <dgm:cxn modelId="{0DA7B463-AAC3-4FD5-807C-C097C6E1D917}" type="presParOf" srcId="{F2517079-CE11-49EF-9DD4-FC39BE59DDD3}" destId="{9F2A768C-B228-41D0-AFAC-E27D4786FE14}" srcOrd="11" destOrd="0" presId="urn:microsoft.com/office/officeart/2005/8/layout/venn1"/>
    <dgm:cxn modelId="{82F28C86-51DE-4E80-93FA-BCAB575B417C}" type="presParOf" srcId="{F2517079-CE11-49EF-9DD4-FC39BE59DDD3}" destId="{0D3FA8D0-75CC-43DF-9493-FBBB539B706A}" srcOrd="12" destOrd="0" presId="urn:microsoft.com/office/officeart/2005/8/layout/venn1"/>
    <dgm:cxn modelId="{BA2F3598-7F06-42E1-A42C-EB87E8DCB4B1}" type="presParOf" srcId="{F2517079-CE11-49EF-9DD4-FC39BE59DDD3}" destId="{42115CB0-3D90-4B47-81F7-DA94EFF28419}" srcOrd="13" destOrd="0" presId="urn:microsoft.com/office/officeart/2005/8/layout/venn1"/>
  </dgm:cxnLst>
  <dgm:bg/>
  <dgm:whole/>
</dgm:dataModel>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C7E800-B3CE-479D-8BDD-75AECA453E64}" type="datetimeFigureOut">
              <a:rPr lang="tr-TR" smtClean="0"/>
              <a:pPr/>
              <a:t>13.03.2025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1AE104-948C-4F8B-9892-A3390959AC4D}"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49A270A9-F585-4998-8DC8-5543C27C4314}" type="slidenum">
              <a:rPr lang="tr-TR" smtClean="0"/>
              <a:pPr/>
              <a:t>12</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72</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73</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74</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430588" y="2400300"/>
            <a:ext cx="0" cy="0"/>
          </a:xfrm>
          <a:ln/>
        </p:spPr>
      </p:sp>
      <p:sp>
        <p:nvSpPr>
          <p:cNvPr id="137219" name="Rectangle 3"/>
          <p:cNvSpPr>
            <a:spLocks noGrp="1" noChangeArrowheads="1"/>
          </p:cNvSpPr>
          <p:nvPr>
            <p:ph type="body" idx="1"/>
          </p:nvPr>
        </p:nvSpPr>
        <p:spPr>
          <a:xfrm>
            <a:off x="914400" y="4343400"/>
            <a:ext cx="10642600" cy="4429125"/>
          </a:xfrm>
          <a:noFill/>
          <a:ln/>
        </p:spPr>
        <p:txBody>
          <a:bodyPr/>
          <a:lstStyle/>
          <a:p>
            <a:pPr eaLnBrk="1" hangingPunct="1"/>
            <a:r>
              <a:rPr lang="tr-TR" b="1"/>
              <a:t>Hatırlayın !</a:t>
            </a:r>
          </a:p>
          <a:p>
            <a:pPr eaLnBrk="1" hangingPunct="1"/>
            <a:endParaRPr lang="tr-TR" b="1"/>
          </a:p>
          <a:p>
            <a:pPr eaLnBrk="1" hangingPunct="1"/>
            <a:r>
              <a:rPr lang="tr-TR"/>
              <a:t>Yangına Yakalanırsanız, Duman Ateşten Daha Öldürücüdür!</a:t>
            </a:r>
          </a:p>
          <a:p>
            <a:pPr eaLnBrk="1" hangingPunct="1"/>
            <a:r>
              <a:rPr lang="tr-TR" b="1"/>
              <a:t> </a:t>
            </a:r>
          </a:p>
          <a:p>
            <a:pPr eaLnBrk="1" hangingPunct="1">
              <a:buFontTx/>
              <a:buChar char="•"/>
            </a:pPr>
            <a:r>
              <a:rPr lang="tr-TR"/>
              <a:t>Hemen yere olabildiğince yakın bir pozisyon alın.</a:t>
            </a:r>
          </a:p>
          <a:p>
            <a:pPr eaLnBrk="1" hangingPunct="1">
              <a:buFontTx/>
              <a:buChar char="•"/>
            </a:pPr>
            <a:r>
              <a:rPr lang="tr-TR"/>
              <a:t>Yüzünüzü ıslak bir havlu ile örtün.</a:t>
            </a:r>
          </a:p>
          <a:p>
            <a:pPr eaLnBrk="1" hangingPunct="1">
              <a:buFontTx/>
              <a:buChar char="•"/>
            </a:pPr>
            <a:r>
              <a:rPr lang="tr-TR"/>
              <a:t>Güvenli bir çıkış noktasına doğru sürünerek ilerleyin.</a:t>
            </a:r>
          </a:p>
          <a:p>
            <a:pPr eaLnBrk="1" hangingPunct="1">
              <a:buFontTx/>
              <a:buChar char="•"/>
            </a:pPr>
            <a:r>
              <a:rPr lang="tr-TR"/>
              <a:t>Elinizin tersiyle kapının ısısını kontrol edin.</a:t>
            </a:r>
          </a:p>
          <a:p>
            <a:pPr eaLnBrk="1" hangingPunct="1">
              <a:buFontTx/>
              <a:buChar char="•"/>
            </a:pPr>
            <a:r>
              <a:rPr lang="tr-TR"/>
              <a:t>Sıcak olan bir kapıyı açmayın.</a:t>
            </a:r>
          </a:p>
          <a:p>
            <a:pPr eaLnBrk="1" hangingPunct="1">
              <a:buFontTx/>
              <a:buChar char="•"/>
            </a:pPr>
            <a:r>
              <a:rPr lang="tr-TR"/>
              <a:t>Eğer bir yerde kapalı kalırsanız, kapıyı kapatın ve kapının altını ıslak bezlerle tıkayın.</a:t>
            </a:r>
          </a:p>
          <a:p>
            <a:pPr eaLnBrk="1" hangingPunct="1">
              <a:buFontTx/>
              <a:buChar char="•"/>
            </a:pPr>
            <a:r>
              <a:rPr lang="tr-TR"/>
              <a:t>Eğer sizinle çıkış arasındaki yangın küçükse, hızla çıkışa doğru koşun.</a:t>
            </a:r>
          </a:p>
          <a:p>
            <a:pPr eaLnBrk="1" hangingPunct="1"/>
            <a:endParaRPr lang="tr-TR"/>
          </a:p>
          <a:p>
            <a:pPr eaLnBrk="1" hangingPunct="1"/>
            <a:r>
              <a:rPr lang="tr-TR" b="1"/>
              <a:t>Eğer Üzerinizdeki Giysiniz Tutuşursa;</a:t>
            </a:r>
          </a:p>
          <a:p>
            <a:pPr eaLnBrk="1" hangingPunct="1"/>
            <a:r>
              <a:rPr lang="tr-TR"/>
              <a:t>1- Yardım istemek için bağırın ve sakın koşmayın! </a:t>
            </a:r>
          </a:p>
          <a:p>
            <a:pPr eaLnBrk="1" hangingPunct="1">
              <a:buFontTx/>
              <a:buChar char="•"/>
            </a:pPr>
            <a:r>
              <a:rPr lang="tr-TR"/>
              <a:t>DUR, YAT ve YUVARLAN hareketini uygulayın.</a:t>
            </a:r>
          </a:p>
          <a:p>
            <a:pPr eaLnBrk="1" hangingPunct="1">
              <a:buFontTx/>
              <a:buChar char="•"/>
            </a:pPr>
            <a:r>
              <a:rPr lang="tr-TR"/>
              <a:t>DUR: Koşarsanız havadaki oksijen alevlerin artmasına neden olacaktır.</a:t>
            </a:r>
            <a:r>
              <a:rPr lang="en-US"/>
              <a:t> Eğer ayakta durursanız alevler hızla hayati organlarınıza yükselecektir.</a:t>
            </a:r>
            <a:endParaRPr lang="tr-TR"/>
          </a:p>
          <a:p>
            <a:pPr eaLnBrk="1" hangingPunct="1">
              <a:buFontTx/>
              <a:buChar char="•"/>
            </a:pPr>
            <a:r>
              <a:rPr lang="tr-TR"/>
              <a:t>YAT: Yere yatın. Yüzünüzü ellerinizle kapatın. </a:t>
            </a:r>
          </a:p>
          <a:p>
            <a:pPr eaLnBrk="1" hangingPunct="1">
              <a:buFontTx/>
              <a:buChar char="•"/>
            </a:pPr>
            <a:r>
              <a:rPr lang="tr-TR"/>
              <a:t>YUVARLAN: Ateşi söndürmek için yerde yuvarlanın. </a:t>
            </a:r>
          </a:p>
          <a:p>
            <a:pPr eaLnBrk="1" hangingPunct="1"/>
            <a:endParaRPr lang="tr-TR"/>
          </a:p>
          <a:p>
            <a:pPr eaLnBrk="1" hangingPunct="1"/>
            <a:r>
              <a:rPr lang="tr-TR"/>
              <a:t>2- Üzerindeki giysileri yanan başka biri koşuyorsa, durdurun, yatırın ve yuvarlayın. </a:t>
            </a:r>
          </a:p>
          <a:p>
            <a:pPr eaLnBrk="1" hangingPunct="1"/>
            <a:endParaRPr lang="tr-TR"/>
          </a:p>
          <a:p>
            <a:pPr eaLnBrk="1" hangingPunct="1"/>
            <a:r>
              <a:rPr lang="tr-TR"/>
              <a:t>3- Yanığın üzerine asla buz koymayın. Yanığın üzerine başka hiçbir şey sürmeyin. </a:t>
            </a:r>
          </a:p>
          <a:p>
            <a:pPr eaLnBrk="1" hangingPunct="1">
              <a:buFontTx/>
              <a:buChar char="•"/>
            </a:pPr>
            <a:r>
              <a:rPr lang="tr-TR"/>
              <a:t>Yanık yeri soğutmak amacıyla 10 – 15 dakika süreyle su altında tutun. </a:t>
            </a:r>
          </a:p>
          <a:p>
            <a:pPr eaLnBrk="1" hangingPunct="1">
              <a:buFontTx/>
              <a:buChar char="•"/>
            </a:pPr>
            <a:r>
              <a:rPr lang="tr-TR"/>
              <a:t>Derhal tıbbi yardım çağırın.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968062E1-37E3-4FB7-8ECB-74FC935C7F77}" type="slidenum">
              <a:rPr lang="tr-TR" smtClean="0">
                <a:latin typeface="Arial" pitchFamily="34" charset="0"/>
              </a:rPr>
              <a:pPr>
                <a:defRPr/>
              </a:pPr>
              <a:t>43</a:t>
            </a:fld>
            <a:endParaRPr lang="tr-TR">
              <a:latin typeface="Arial" pitchFamily="34" charset="0"/>
            </a:endParaRPr>
          </a:p>
        </p:txBody>
      </p:sp>
      <p:sp>
        <p:nvSpPr>
          <p:cNvPr id="138243" name="Rectangle 2"/>
          <p:cNvSpPr>
            <a:spLocks noGrp="1" noRot="1" noChangeAspect="1" noChangeArrowheads="1" noTextEdit="1"/>
          </p:cNvSpPr>
          <p:nvPr>
            <p:ph type="sldImg"/>
          </p:nvPr>
        </p:nvSpPr>
        <p:spPr>
          <a:xfrm>
            <a:off x="3430588" y="2400300"/>
            <a:ext cx="0" cy="0"/>
          </a:xfrm>
          <a:ln/>
        </p:spPr>
      </p:sp>
      <p:sp>
        <p:nvSpPr>
          <p:cNvPr id="138244" name="Rectangle 3"/>
          <p:cNvSpPr>
            <a:spLocks noGrp="1" noChangeArrowheads="1"/>
          </p:cNvSpPr>
          <p:nvPr>
            <p:ph type="body" idx="1"/>
          </p:nvPr>
        </p:nvSpPr>
        <p:spPr>
          <a:xfrm>
            <a:off x="914400" y="4343400"/>
            <a:ext cx="16122650" cy="3551238"/>
          </a:xfrm>
          <a:noFill/>
          <a:ln/>
        </p:spPr>
        <p:txBody>
          <a:bodyPr/>
          <a:lstStyle/>
          <a:p>
            <a:pPr eaLnBrk="1" hangingPunct="1"/>
            <a:r>
              <a:rPr lang="tr-TR" b="1" dirty="0"/>
              <a:t>Yangınla Mücadele</a:t>
            </a:r>
          </a:p>
          <a:p>
            <a:pPr eaLnBrk="1" hangingPunct="1"/>
            <a:endParaRPr lang="tr-TR" b="1" dirty="0"/>
          </a:p>
          <a:p>
            <a:pPr eaLnBrk="1" hangingPunct="1"/>
            <a:r>
              <a:rPr lang="tr-TR" b="1" dirty="0"/>
              <a:t>Yangın Riskini Nasıl Azaltabiliriz?</a:t>
            </a:r>
          </a:p>
          <a:p>
            <a:pPr eaLnBrk="1" hangingPunct="1"/>
            <a:r>
              <a:rPr lang="tr-TR" dirty="0"/>
              <a:t>1- Çocuklara ateşle oynamamalarını öğretin.</a:t>
            </a:r>
          </a:p>
          <a:p>
            <a:pPr eaLnBrk="1" hangingPunct="1"/>
            <a:r>
              <a:rPr lang="tr-TR" dirty="0"/>
              <a:t>2- Yanabilecek eşyaları soba ve ısıtıcıların yakınına koymayın.</a:t>
            </a:r>
          </a:p>
          <a:p>
            <a:pPr eaLnBrk="1" hangingPunct="1"/>
            <a:r>
              <a:rPr lang="tr-TR" dirty="0"/>
              <a:t>3- Yatarken sigara içmeyin. (Sigara yangının en sık görülen nedenidir.)</a:t>
            </a:r>
          </a:p>
          <a:p>
            <a:pPr eaLnBrk="1" hangingPunct="1"/>
            <a:r>
              <a:rPr lang="tr-TR" dirty="0"/>
              <a:t>4- Yıpranmış ya da arızalı kabloları değiştirin. Kabloları halıların altından geçirmeyin.</a:t>
            </a:r>
          </a:p>
          <a:p>
            <a:pPr eaLnBrk="1" hangingPunct="1"/>
            <a:r>
              <a:rPr lang="tr-TR" dirty="0"/>
              <a:t>5- Çok fazla sayıda aleti tek bir prize bağlamayın.</a:t>
            </a:r>
          </a:p>
          <a:p>
            <a:pPr eaLnBrk="1" hangingPunct="1"/>
            <a:r>
              <a:rPr lang="tr-TR" dirty="0"/>
              <a:t>6- Evinizde en az bir, tercihen iki yangın söndürücünüz olsun.</a:t>
            </a:r>
          </a:p>
          <a:p>
            <a:pPr eaLnBrk="1" hangingPunct="1"/>
            <a:r>
              <a:rPr lang="tr-TR" dirty="0"/>
              <a:t>7- Yangın acil çıkış kapılarının her zaman açık olduğundan emin olun.</a:t>
            </a:r>
          </a:p>
          <a:p>
            <a:pPr eaLnBrk="1" hangingPunct="1"/>
            <a:r>
              <a:rPr lang="tr-TR" dirty="0"/>
              <a:t>8- Sizi yangına karşı uyarması için evinize, iş yerinize ve okulunuza duman dedektörleri koyun.</a:t>
            </a:r>
          </a:p>
          <a:p>
            <a:pPr eaLnBrk="1" hangingPunct="1"/>
            <a:r>
              <a:rPr lang="tr-TR" dirty="0"/>
              <a:t>9- Bir depremin ardından, itfaiyenin normal zamanlara göre kapasitesi azalmasına rağmen, onlara çok daha fazla ihtiyaç duyulacaktır. Dolayısıyla, bu konuda önceden alınacak önlemler daha fazla önem kazanmaktadır.  Dikkat edilmesi gerekenler;</a:t>
            </a:r>
          </a:p>
          <a:p>
            <a:pPr eaLnBrk="1" hangingPunct="1">
              <a:buFontTx/>
              <a:buChar char="•"/>
            </a:pPr>
            <a:r>
              <a:rPr lang="tr-TR" dirty="0"/>
              <a:t>Elektrik</a:t>
            </a:r>
          </a:p>
          <a:p>
            <a:pPr eaLnBrk="1" hangingPunct="1">
              <a:buFontTx/>
              <a:buChar char="•"/>
            </a:pPr>
            <a:r>
              <a:rPr lang="tr-TR" dirty="0"/>
              <a:t>Doğalgaz ve tüp gaz kaçağı</a:t>
            </a:r>
          </a:p>
          <a:p>
            <a:pPr eaLnBrk="1" hangingPunct="1">
              <a:buFontTx/>
              <a:buChar char="•"/>
            </a:pPr>
            <a:r>
              <a:rPr lang="tr-TR" dirty="0"/>
              <a:t>Soba ve benzeri ısıtıcılar</a:t>
            </a:r>
          </a:p>
          <a:p>
            <a:pPr eaLnBrk="1" hangingPunct="1">
              <a:buFontTx/>
              <a:buChar char="•"/>
            </a:pPr>
            <a:r>
              <a:rPr lang="tr-TR" dirty="0"/>
              <a:t>Alev alabilen ve tutuşabilen sıvılar</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968062E1-37E3-4FB7-8ECB-74FC935C7F77}" type="slidenum">
              <a:rPr lang="tr-TR" smtClean="0">
                <a:latin typeface="Arial" pitchFamily="34" charset="0"/>
              </a:rPr>
              <a:pPr>
                <a:defRPr/>
              </a:pPr>
              <a:t>44</a:t>
            </a:fld>
            <a:endParaRPr lang="tr-TR">
              <a:latin typeface="Arial" pitchFamily="34" charset="0"/>
            </a:endParaRPr>
          </a:p>
        </p:txBody>
      </p:sp>
      <p:sp>
        <p:nvSpPr>
          <p:cNvPr id="138243" name="Rectangle 2"/>
          <p:cNvSpPr>
            <a:spLocks noGrp="1" noRot="1" noChangeAspect="1" noChangeArrowheads="1" noTextEdit="1"/>
          </p:cNvSpPr>
          <p:nvPr>
            <p:ph type="sldImg"/>
          </p:nvPr>
        </p:nvSpPr>
        <p:spPr>
          <a:xfrm>
            <a:off x="3430588" y="2400300"/>
            <a:ext cx="0" cy="0"/>
          </a:xfrm>
          <a:ln/>
        </p:spPr>
      </p:sp>
      <p:sp>
        <p:nvSpPr>
          <p:cNvPr id="138244" name="Rectangle 3"/>
          <p:cNvSpPr>
            <a:spLocks noGrp="1" noChangeArrowheads="1"/>
          </p:cNvSpPr>
          <p:nvPr>
            <p:ph type="body" idx="1"/>
          </p:nvPr>
        </p:nvSpPr>
        <p:spPr>
          <a:xfrm>
            <a:off x="914400" y="4343400"/>
            <a:ext cx="16122650" cy="3551238"/>
          </a:xfrm>
          <a:noFill/>
          <a:ln/>
        </p:spPr>
        <p:txBody>
          <a:bodyPr/>
          <a:lstStyle/>
          <a:p>
            <a:pPr eaLnBrk="1" hangingPunct="1"/>
            <a:r>
              <a:rPr lang="tr-TR" b="1"/>
              <a:t>Yangınla Mücadele</a:t>
            </a:r>
          </a:p>
          <a:p>
            <a:pPr eaLnBrk="1" hangingPunct="1"/>
            <a:endParaRPr lang="tr-TR" b="1"/>
          </a:p>
          <a:p>
            <a:pPr eaLnBrk="1" hangingPunct="1"/>
            <a:r>
              <a:rPr lang="tr-TR" b="1"/>
              <a:t>Yangın Riskini Nasıl Azaltabiliriz?</a:t>
            </a:r>
          </a:p>
          <a:p>
            <a:pPr eaLnBrk="1" hangingPunct="1"/>
            <a:r>
              <a:rPr lang="tr-TR"/>
              <a:t>1- Çocuklara ateşle oynamamalarını öğretin.</a:t>
            </a:r>
          </a:p>
          <a:p>
            <a:pPr eaLnBrk="1" hangingPunct="1"/>
            <a:r>
              <a:rPr lang="tr-TR"/>
              <a:t>2- Yanabilecek eşyaları soba ve ısıtıcıların yakınına koymayın.</a:t>
            </a:r>
          </a:p>
          <a:p>
            <a:pPr eaLnBrk="1" hangingPunct="1"/>
            <a:r>
              <a:rPr lang="tr-TR"/>
              <a:t>3- Yatarken sigara içmeyin. (Sigara yangının en sık görülen nedenidir.)</a:t>
            </a:r>
          </a:p>
          <a:p>
            <a:pPr eaLnBrk="1" hangingPunct="1"/>
            <a:r>
              <a:rPr lang="tr-TR"/>
              <a:t>4- Yıpranmış ya da arızalı kabloları değiştirin. Kabloları halıların altından geçirmeyin.</a:t>
            </a:r>
          </a:p>
          <a:p>
            <a:pPr eaLnBrk="1" hangingPunct="1"/>
            <a:r>
              <a:rPr lang="tr-TR"/>
              <a:t>5- Çok fazla sayıda aleti tek bir prize bağlamayın.</a:t>
            </a:r>
          </a:p>
          <a:p>
            <a:pPr eaLnBrk="1" hangingPunct="1"/>
            <a:r>
              <a:rPr lang="tr-TR"/>
              <a:t>6- Evinizde en az bir, tercihen iki yangın söndürücünüz olsun.</a:t>
            </a:r>
          </a:p>
          <a:p>
            <a:pPr eaLnBrk="1" hangingPunct="1"/>
            <a:r>
              <a:rPr lang="tr-TR"/>
              <a:t>7- Yangın acil çıkış kapılarının her zaman açık olduğundan emin olun.</a:t>
            </a:r>
          </a:p>
          <a:p>
            <a:pPr eaLnBrk="1" hangingPunct="1"/>
            <a:r>
              <a:rPr lang="tr-TR"/>
              <a:t>8- Sizi yangına karşı uyarması için evinize, iş yerinize ve okulunuza duman dedektörleri koyun.</a:t>
            </a:r>
          </a:p>
          <a:p>
            <a:pPr eaLnBrk="1" hangingPunct="1"/>
            <a:r>
              <a:rPr lang="tr-TR"/>
              <a:t>9- Bir depremin ardından, itfaiyenin normal zamanlara göre kapasitesi azalmasına rağmen, onlara çok daha fazla ihtiyaç duyulacaktır. Dolayısıyla, bu konuda önceden alınacak önlemler daha fazla önem kazanmaktadır.  Dikkat edilmesi gerekenler;</a:t>
            </a:r>
          </a:p>
          <a:p>
            <a:pPr eaLnBrk="1" hangingPunct="1">
              <a:buFontTx/>
              <a:buChar char="•"/>
            </a:pPr>
            <a:r>
              <a:rPr lang="tr-TR"/>
              <a:t>Elektrik</a:t>
            </a:r>
          </a:p>
          <a:p>
            <a:pPr eaLnBrk="1" hangingPunct="1">
              <a:buFontTx/>
              <a:buChar char="•"/>
            </a:pPr>
            <a:r>
              <a:rPr lang="tr-TR"/>
              <a:t>Doğalgaz ve tüp gaz kaçağı</a:t>
            </a:r>
          </a:p>
          <a:p>
            <a:pPr eaLnBrk="1" hangingPunct="1">
              <a:buFontTx/>
              <a:buChar char="•"/>
            </a:pPr>
            <a:r>
              <a:rPr lang="tr-TR"/>
              <a:t>Soba ve benzeri ısıtıcılar</a:t>
            </a:r>
          </a:p>
          <a:p>
            <a:pPr eaLnBrk="1" hangingPunct="1">
              <a:buFontTx/>
              <a:buChar char="•"/>
            </a:pPr>
            <a:r>
              <a:rPr lang="tr-TR"/>
              <a:t>Alev alabilen ve tutuşabilen sıvılar</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968062E1-37E3-4FB7-8ECB-74FC935C7F77}" type="slidenum">
              <a:rPr lang="tr-TR" smtClean="0">
                <a:latin typeface="Arial" pitchFamily="34" charset="0"/>
              </a:rPr>
              <a:pPr>
                <a:defRPr/>
              </a:pPr>
              <a:t>45</a:t>
            </a:fld>
            <a:endParaRPr lang="tr-TR">
              <a:latin typeface="Arial" pitchFamily="34" charset="0"/>
            </a:endParaRPr>
          </a:p>
        </p:txBody>
      </p:sp>
      <p:sp>
        <p:nvSpPr>
          <p:cNvPr id="138243" name="Rectangle 2"/>
          <p:cNvSpPr>
            <a:spLocks noGrp="1" noRot="1" noChangeAspect="1" noChangeArrowheads="1" noTextEdit="1"/>
          </p:cNvSpPr>
          <p:nvPr>
            <p:ph type="sldImg"/>
          </p:nvPr>
        </p:nvSpPr>
        <p:spPr>
          <a:xfrm>
            <a:off x="3430588" y="2400300"/>
            <a:ext cx="0" cy="0"/>
          </a:xfrm>
          <a:ln/>
        </p:spPr>
      </p:sp>
      <p:sp>
        <p:nvSpPr>
          <p:cNvPr id="138244" name="Rectangle 3"/>
          <p:cNvSpPr>
            <a:spLocks noGrp="1" noChangeArrowheads="1"/>
          </p:cNvSpPr>
          <p:nvPr>
            <p:ph type="body" idx="1"/>
          </p:nvPr>
        </p:nvSpPr>
        <p:spPr>
          <a:xfrm>
            <a:off x="914400" y="4343400"/>
            <a:ext cx="16122650" cy="3551238"/>
          </a:xfrm>
          <a:noFill/>
          <a:ln/>
        </p:spPr>
        <p:txBody>
          <a:bodyPr/>
          <a:lstStyle/>
          <a:p>
            <a:pPr eaLnBrk="1" hangingPunct="1"/>
            <a:r>
              <a:rPr lang="tr-TR" b="1"/>
              <a:t>Yangınla Mücadele</a:t>
            </a:r>
          </a:p>
          <a:p>
            <a:pPr eaLnBrk="1" hangingPunct="1"/>
            <a:endParaRPr lang="tr-TR" b="1"/>
          </a:p>
          <a:p>
            <a:pPr eaLnBrk="1" hangingPunct="1"/>
            <a:r>
              <a:rPr lang="tr-TR" b="1"/>
              <a:t>Yangın Riskini Nasıl Azaltabiliriz?</a:t>
            </a:r>
          </a:p>
          <a:p>
            <a:pPr eaLnBrk="1" hangingPunct="1"/>
            <a:r>
              <a:rPr lang="tr-TR"/>
              <a:t>1- Çocuklara ateşle oynamamalarını öğretin.</a:t>
            </a:r>
          </a:p>
          <a:p>
            <a:pPr eaLnBrk="1" hangingPunct="1"/>
            <a:r>
              <a:rPr lang="tr-TR"/>
              <a:t>2- Yanabilecek eşyaları soba ve ısıtıcıların yakınına koymayın.</a:t>
            </a:r>
          </a:p>
          <a:p>
            <a:pPr eaLnBrk="1" hangingPunct="1"/>
            <a:r>
              <a:rPr lang="tr-TR"/>
              <a:t>3- Yatarken sigara içmeyin. (Sigara yangının en sık görülen nedenidir.)</a:t>
            </a:r>
          </a:p>
          <a:p>
            <a:pPr eaLnBrk="1" hangingPunct="1"/>
            <a:r>
              <a:rPr lang="tr-TR"/>
              <a:t>4- Yıpranmış ya da arızalı kabloları değiştirin. Kabloları halıların altından geçirmeyin.</a:t>
            </a:r>
          </a:p>
          <a:p>
            <a:pPr eaLnBrk="1" hangingPunct="1"/>
            <a:r>
              <a:rPr lang="tr-TR"/>
              <a:t>5- Çok fazla sayıda aleti tek bir prize bağlamayın.</a:t>
            </a:r>
          </a:p>
          <a:p>
            <a:pPr eaLnBrk="1" hangingPunct="1"/>
            <a:r>
              <a:rPr lang="tr-TR"/>
              <a:t>6- Evinizde en az bir, tercihen iki yangın söndürücünüz olsun.</a:t>
            </a:r>
          </a:p>
          <a:p>
            <a:pPr eaLnBrk="1" hangingPunct="1"/>
            <a:r>
              <a:rPr lang="tr-TR"/>
              <a:t>7- Yangın acil çıkış kapılarının her zaman açık olduğundan emin olun.</a:t>
            </a:r>
          </a:p>
          <a:p>
            <a:pPr eaLnBrk="1" hangingPunct="1"/>
            <a:r>
              <a:rPr lang="tr-TR"/>
              <a:t>8- Sizi yangına karşı uyarması için evinize, iş yerinize ve okulunuza duman dedektörleri koyun.</a:t>
            </a:r>
          </a:p>
          <a:p>
            <a:pPr eaLnBrk="1" hangingPunct="1"/>
            <a:r>
              <a:rPr lang="tr-TR"/>
              <a:t>9- Bir depremin ardından, itfaiyenin normal zamanlara göre kapasitesi azalmasına rağmen, onlara çok daha fazla ihtiyaç duyulacaktır. Dolayısıyla, bu konuda önceden alınacak önlemler daha fazla önem kazanmaktadır.  Dikkat edilmesi gerekenler;</a:t>
            </a:r>
          </a:p>
          <a:p>
            <a:pPr eaLnBrk="1" hangingPunct="1">
              <a:buFontTx/>
              <a:buChar char="•"/>
            </a:pPr>
            <a:r>
              <a:rPr lang="tr-TR"/>
              <a:t>Elektrik</a:t>
            </a:r>
          </a:p>
          <a:p>
            <a:pPr eaLnBrk="1" hangingPunct="1">
              <a:buFontTx/>
              <a:buChar char="•"/>
            </a:pPr>
            <a:r>
              <a:rPr lang="tr-TR"/>
              <a:t>Doğalgaz ve tüp gaz kaçağı</a:t>
            </a:r>
          </a:p>
          <a:p>
            <a:pPr eaLnBrk="1" hangingPunct="1">
              <a:buFontTx/>
              <a:buChar char="•"/>
            </a:pPr>
            <a:r>
              <a:rPr lang="tr-TR"/>
              <a:t>Soba ve benzeri ısıtıcılar</a:t>
            </a:r>
          </a:p>
          <a:p>
            <a:pPr eaLnBrk="1" hangingPunct="1">
              <a:buFontTx/>
              <a:buChar char="•"/>
            </a:pPr>
            <a:r>
              <a:rPr lang="tr-TR"/>
              <a:t>Alev alabilen ve tutuşabilen sıvılar</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68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69</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70</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D11AE104-948C-4F8B-9892-A3390959AC4D}" type="slidenum">
              <a:rPr lang="tr-TR" smtClean="0"/>
              <a:pPr/>
              <a:t>71</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13.03.2025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13.03.2025</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E&#286;&#304;T&#304;M%20SUNUSU.ppt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AFAD%20AC&#304;L.mp4" TargetMode="External"/><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wmf"/><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6.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w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5.wmf"/><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0.jpeg"/><Relationship Id="rId7"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42.wmf"/><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hyperlink" Target="http://www.globalsistem.net/detay.aspx?UID=9" TargetMode="Externa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SUNUM/KONUM%20LEVHASI%20(22%20Edirne-52%20nolu%20karayolu,%208.km'deyim)%20(2).jpg" TargetMode="Externa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5.xml.rels><?xml version="1.0" encoding="UTF-8" standalone="yes"?>
<Relationships xmlns="http://schemas.openxmlformats.org/package/2006/relationships"><Relationship Id="rId3" Type="http://schemas.openxmlformats.org/officeDocument/2006/relationships/hyperlink" Target="SUNUM/EP&#304;LEPS&#304;Y&#304;%20&#214;&#286;REN....mp4" TargetMode="External"/><Relationship Id="rId2" Type="http://schemas.openxmlformats.org/officeDocument/2006/relationships/image" Target="../media/image84.gif"/><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8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9.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0.bin"/></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SUNUM/YA&#350;AMA%20TUTUNMAK.MP4"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E&#286;&#304;T&#304;M%20SUNUSU.ppt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715140" y="285728"/>
            <a:ext cx="1628764" cy="857256"/>
          </a:xfrm>
        </p:spPr>
        <p:txBody>
          <a:bodyPr/>
          <a:lstStyle/>
          <a:p>
            <a:pPr algn="r"/>
            <a:r>
              <a:rPr lang="tr-TR" sz="1400" b="1" dirty="0" smtClean="0">
                <a:solidFill>
                  <a:srgbClr val="7030A0"/>
                </a:solidFill>
              </a:rPr>
              <a:t>AFETE HAZIR </a:t>
            </a:r>
            <a:br>
              <a:rPr lang="tr-TR" sz="1400" b="1" dirty="0" smtClean="0">
                <a:solidFill>
                  <a:srgbClr val="7030A0"/>
                </a:solidFill>
              </a:rPr>
            </a:br>
            <a:r>
              <a:rPr lang="tr-TR" sz="1800" b="1" dirty="0" smtClean="0">
                <a:solidFill>
                  <a:srgbClr val="7030A0"/>
                </a:solidFill>
                <a:latin typeface="Aharoni" pitchFamily="2" charset="-79"/>
                <a:cs typeface="Aharoni" pitchFamily="2" charset="-79"/>
              </a:rPr>
              <a:t>ÜNİVERSİTE</a:t>
            </a:r>
            <a:endParaRPr lang="tr-TR" sz="1800" b="1" dirty="0">
              <a:solidFill>
                <a:srgbClr val="7030A0"/>
              </a:solidFill>
              <a:latin typeface="Aharoni" pitchFamily="2" charset="-79"/>
              <a:cs typeface="Aharoni" pitchFamily="2" charset="-79"/>
            </a:endParaRPr>
          </a:p>
        </p:txBody>
      </p:sp>
      <p:pic>
        <p:nvPicPr>
          <p:cNvPr id="1026" name="Picture 2" descr="C:\Users\Acer\Pictures\gu_logo_tr.png"/>
          <p:cNvPicPr>
            <a:picLocks noChangeAspect="1" noChangeArrowheads="1"/>
          </p:cNvPicPr>
          <p:nvPr/>
        </p:nvPicPr>
        <p:blipFill>
          <a:blip r:embed="rId2">
            <a:lum/>
          </a:blip>
          <a:srcRect/>
          <a:stretch>
            <a:fillRect/>
          </a:stretch>
        </p:blipFill>
        <p:spPr bwMode="auto">
          <a:xfrm>
            <a:off x="8286776" y="285728"/>
            <a:ext cx="642942" cy="582886"/>
          </a:xfrm>
          <a:prstGeom prst="rect">
            <a:avLst/>
          </a:prstGeom>
          <a:noFill/>
        </p:spPr>
      </p:pic>
      <p:sp>
        <p:nvSpPr>
          <p:cNvPr id="6" name="1 Başlık"/>
          <p:cNvSpPr txBox="1">
            <a:spLocks/>
          </p:cNvSpPr>
          <p:nvPr/>
        </p:nvSpPr>
        <p:spPr>
          <a:xfrm>
            <a:off x="642910" y="285728"/>
            <a:ext cx="1643074" cy="714380"/>
          </a:xfrm>
          <a:prstGeom prst="rect">
            <a:avLst/>
          </a:prstGeom>
        </p:spPr>
        <p:txBody>
          <a:bodyPr vert="horz" anchor="t">
            <a:noAutofit/>
          </a:bodyPr>
          <a:lstStyle/>
          <a:p>
            <a:pPr marL="0" marR="9144" lvl="0" indent="0" defTabSz="914400" rtl="0" eaLnBrk="1" fontAlgn="auto" latinLnBrk="0" hangingPunct="1">
              <a:lnSpc>
                <a:spcPct val="100000"/>
              </a:lnSpc>
              <a:spcBef>
                <a:spcPct val="0"/>
              </a:spcBef>
              <a:spcAft>
                <a:spcPts val="0"/>
              </a:spcAft>
              <a:buClrTx/>
              <a:buSzTx/>
              <a:buFontTx/>
              <a:buNone/>
              <a:tabLst/>
              <a:defRPr/>
            </a:pPr>
            <a:r>
              <a:rPr kumimoji="0" lang="tr-TR" sz="1400" b="1" i="0" u="none" strike="noStrike" kern="1200" cap="all" spc="0" normalizeH="0" baseline="0" noProof="0" dirty="0" smtClean="0">
                <a:ln>
                  <a:noFill/>
                </a:ln>
                <a:solidFill>
                  <a:srgbClr val="7030A0"/>
                </a:solidFill>
                <a:effectLst>
                  <a:reflection blurRad="12700" stA="34000" endA="740" endPos="53000" dir="5400000" sy="-100000" algn="bl" rotWithShape="0"/>
                </a:effectLst>
                <a:uLnTx/>
                <a:uFillTx/>
                <a:latin typeface="+mj-lt"/>
                <a:ea typeface="+mj-ea"/>
                <a:cs typeface="+mj-cs"/>
              </a:rPr>
              <a:t>AFETE HAZIR </a:t>
            </a:r>
            <a:r>
              <a:rPr kumimoji="0" lang="tr-TR" sz="2000" b="1" i="0" u="none" strike="noStrike" kern="1200" cap="all" spc="0" normalizeH="0" baseline="0" noProof="0" dirty="0" smtClean="0">
                <a:ln>
                  <a:noFill/>
                </a:ln>
                <a:solidFill>
                  <a:srgbClr val="7030A0"/>
                </a:solidFill>
                <a:effectLst>
                  <a:reflection blurRad="12700" stA="34000" endA="740" endPos="53000" dir="5400000" sy="-100000" algn="bl" rotWithShape="0"/>
                </a:effectLst>
                <a:uLnTx/>
                <a:uFillTx/>
                <a:latin typeface="+mj-lt"/>
                <a:ea typeface="+mj-ea"/>
                <a:cs typeface="+mj-cs"/>
              </a:rPr>
              <a:t/>
            </a:r>
            <a:br>
              <a:rPr kumimoji="0" lang="tr-TR" sz="2000" b="1" i="0" u="none" strike="noStrike" kern="1200" cap="all" spc="0" normalizeH="0" baseline="0" noProof="0" dirty="0" smtClean="0">
                <a:ln>
                  <a:noFill/>
                </a:ln>
                <a:solidFill>
                  <a:srgbClr val="7030A0"/>
                </a:solidFill>
                <a:effectLst>
                  <a:reflection blurRad="12700" stA="34000" endA="740" endPos="53000" dir="5400000" sy="-100000" algn="bl" rotWithShape="0"/>
                </a:effectLst>
                <a:uLnTx/>
                <a:uFillTx/>
                <a:latin typeface="+mj-lt"/>
                <a:ea typeface="+mj-ea"/>
                <a:cs typeface="+mj-cs"/>
              </a:rPr>
            </a:br>
            <a:r>
              <a:rPr kumimoji="0" lang="tr-TR" sz="2000" b="1" i="0" u="none" strike="noStrike" kern="1200" cap="all" spc="0" normalizeH="0" baseline="0" noProof="0" dirty="0" smtClean="0">
                <a:ln>
                  <a:noFill/>
                </a:ln>
                <a:solidFill>
                  <a:srgbClr val="7030A0"/>
                </a:solidFill>
                <a:effectLst>
                  <a:reflection blurRad="12700" stA="34000" endA="740" endPos="53000" dir="5400000" sy="-100000" algn="bl" rotWithShape="0"/>
                </a:effectLst>
                <a:uLnTx/>
                <a:uFillTx/>
                <a:latin typeface="Aharoni" pitchFamily="2" charset="-79"/>
                <a:ea typeface="+mj-ea"/>
                <a:cs typeface="Aharoni" pitchFamily="2" charset="-79"/>
              </a:rPr>
              <a:t>TÜRKİYE</a:t>
            </a:r>
            <a:endParaRPr kumimoji="0" lang="tr-TR" sz="2000" b="1" i="0" u="none" strike="noStrike" kern="1200" cap="all" spc="0" normalizeH="0" baseline="0" noProof="0" dirty="0">
              <a:ln>
                <a:noFill/>
              </a:ln>
              <a:solidFill>
                <a:srgbClr val="7030A0"/>
              </a:solidFill>
              <a:effectLst>
                <a:reflection blurRad="12700" stA="34000" endA="740" endPos="53000" dir="5400000" sy="-100000" algn="bl" rotWithShape="0"/>
              </a:effectLst>
              <a:uLnTx/>
              <a:uFillTx/>
              <a:latin typeface="Aharoni" pitchFamily="2" charset="-79"/>
              <a:ea typeface="+mj-ea"/>
              <a:cs typeface="Aharoni" pitchFamily="2" charset="-79"/>
            </a:endParaRPr>
          </a:p>
        </p:txBody>
      </p:sp>
      <p:pic>
        <p:nvPicPr>
          <p:cNvPr id="1027" name="Picture 3" descr="C:\Users\Acer\Pictures\Türk Bayrağı 2.png"/>
          <p:cNvPicPr>
            <a:picLocks noChangeAspect="1" noChangeArrowheads="1"/>
          </p:cNvPicPr>
          <p:nvPr/>
        </p:nvPicPr>
        <p:blipFill>
          <a:blip r:embed="rId3" cstate="print">
            <a:lum/>
          </a:blip>
          <a:srcRect/>
          <a:stretch>
            <a:fillRect/>
          </a:stretch>
        </p:blipFill>
        <p:spPr bwMode="auto">
          <a:xfrm>
            <a:off x="0" y="357166"/>
            <a:ext cx="588227" cy="500066"/>
          </a:xfrm>
          <a:prstGeom prst="rect">
            <a:avLst/>
          </a:prstGeom>
          <a:noFill/>
        </p:spPr>
      </p:pic>
      <p:sp>
        <p:nvSpPr>
          <p:cNvPr id="9" name="8 Oval"/>
          <p:cNvSpPr/>
          <p:nvPr/>
        </p:nvSpPr>
        <p:spPr>
          <a:xfrm>
            <a:off x="3929058" y="3000372"/>
            <a:ext cx="785818" cy="857256"/>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ln w="12700">
                  <a:solidFill>
                    <a:schemeClr val="tx2">
                      <a:satMod val="155000"/>
                    </a:schemeClr>
                  </a:solidFill>
                  <a:prstDash val="solid"/>
                </a:ln>
                <a:solidFill>
                  <a:schemeClr val="bg2">
                    <a:tint val="85000"/>
                    <a:satMod val="155000"/>
                  </a:schemeClr>
                </a:solidFill>
                <a:latin typeface="BatangChe" pitchFamily="49" charset="-127"/>
                <a:ea typeface="BatangChe" pitchFamily="49" charset="-127"/>
                <a:cs typeface="Cordia New" pitchFamily="34" charset="-34"/>
              </a:rPr>
              <a:t>1</a:t>
            </a:r>
            <a:endParaRPr lang="tr-TR" sz="6000" dirty="0">
              <a:ln w="10160">
                <a:solidFill>
                  <a:schemeClr val="accent1"/>
                </a:solidFill>
                <a:prstDash val="solid"/>
              </a:ln>
              <a:solidFill>
                <a:schemeClr val="bg1"/>
              </a:solidFill>
              <a:latin typeface="BatangChe" pitchFamily="49" charset="-127"/>
              <a:ea typeface="BatangChe" pitchFamily="49" charset="-127"/>
              <a:cs typeface="Cordia New" pitchFamily="34" charset="-34"/>
            </a:endParaRPr>
          </a:p>
        </p:txBody>
      </p:sp>
      <p:sp>
        <p:nvSpPr>
          <p:cNvPr id="12" name="2 Alt Başlık"/>
          <p:cNvSpPr txBox="1">
            <a:spLocks/>
          </p:cNvSpPr>
          <p:nvPr/>
        </p:nvSpPr>
        <p:spPr>
          <a:xfrm>
            <a:off x="3714744" y="3857628"/>
            <a:ext cx="1214446" cy="508628"/>
          </a:xfrm>
          <a:prstGeom prst="rect">
            <a:avLst/>
          </a:prstGeom>
        </p:spPr>
        <p:txBody>
          <a:bodyPr vert="horz" lIns="100584" tIns="45720" anchor="b">
            <a:noAutofit/>
            <a:scene3d>
              <a:camera prst="orthographicFront"/>
              <a:lightRig rig="threePt" dir="t"/>
            </a:scene3d>
            <a:sp3d extrusionH="57150">
              <a:bevelT w="69850" h="69850" prst="divot"/>
            </a:sp3d>
          </a:bodyPr>
          <a:lstStyle/>
          <a:p>
            <a:pPr marL="0" marR="0" lvl="0" indent="0" algn="ctr"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tr-TR" sz="2800" b="1" i="0" u="none" strike="noStrike" kern="1200" normalizeH="0" baseline="0" noProof="0" dirty="0" smtClean="0">
                <a:ln w="18415" cmpd="sng">
                  <a:solidFill>
                    <a:srgbClr val="FFFFFF"/>
                  </a:solidFill>
                  <a:prstDash val="solid"/>
                </a:ln>
                <a:solidFill>
                  <a:schemeClr val="accent5"/>
                </a:solidFill>
                <a:uLnTx/>
                <a:uFillTx/>
                <a:latin typeface="Arial Narrow" pitchFamily="34" charset="0"/>
              </a:rPr>
              <a:t>Adım </a:t>
            </a:r>
            <a:endParaRPr kumimoji="0" lang="tr-TR" sz="2800" b="1" i="0" u="none" strike="noStrike" kern="1200" normalizeH="0" baseline="0" noProof="0" dirty="0">
              <a:ln w="18415" cmpd="sng">
                <a:solidFill>
                  <a:srgbClr val="FFFFFF"/>
                </a:solidFill>
                <a:prstDash val="solid"/>
              </a:ln>
              <a:solidFill>
                <a:schemeClr val="accent5"/>
              </a:solidFill>
              <a:uLnTx/>
              <a:uFillTx/>
              <a:latin typeface="Arial Narrow" pitchFamily="34" charset="0"/>
            </a:endParaRPr>
          </a:p>
        </p:txBody>
      </p:sp>
      <p:sp>
        <p:nvSpPr>
          <p:cNvPr id="10" name="2 Alt Başlık"/>
          <p:cNvSpPr txBox="1">
            <a:spLocks/>
          </p:cNvSpPr>
          <p:nvPr/>
        </p:nvSpPr>
        <p:spPr>
          <a:xfrm>
            <a:off x="714348" y="1500174"/>
            <a:ext cx="7715304" cy="508628"/>
          </a:xfrm>
          <a:prstGeom prst="rect">
            <a:avLst/>
          </a:prstGeom>
        </p:spPr>
        <p:txBody>
          <a:bodyPr vert="horz" lIns="100584" tIns="45720" anchor="b">
            <a:noAutofit/>
          </a:bodyPr>
          <a:lstStyle/>
          <a:p>
            <a:pPr marL="0" marR="0" lvl="0" indent="0" algn="ctr"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tr-TR" sz="2400" b="1" i="0" u="none" strike="noStrike" kern="1200" normalizeH="0" baseline="0" noProof="0" dirty="0" smtClean="0">
                <a:ln w="18000">
                  <a:solidFill>
                    <a:schemeClr val="accent6">
                      <a:lumMod val="75000"/>
                    </a:schemeClr>
                  </a:solidFill>
                  <a:prstDash val="solid"/>
                  <a:miter lim="800000"/>
                </a:ln>
                <a:effectLst>
                  <a:glow rad="228600">
                    <a:srgbClr val="E65D00"/>
                  </a:glow>
                  <a:outerShdw blurRad="25500" dist="23000" dir="7020000" algn="tl">
                    <a:srgbClr val="000000">
                      <a:alpha val="50000"/>
                    </a:srgbClr>
                  </a:outerShdw>
                </a:effectLst>
                <a:uLnTx/>
                <a:uFillTx/>
                <a:latin typeface="Arial Narrow" pitchFamily="34" charset="0"/>
              </a:rPr>
              <a:t>Güvenli</a:t>
            </a:r>
            <a:r>
              <a:rPr kumimoji="0" lang="tr-TR" sz="2400" b="1" i="0" u="none" strike="noStrike" kern="1200" normalizeH="0" noProof="0" dirty="0" smtClean="0">
                <a:ln w="18000">
                  <a:solidFill>
                    <a:schemeClr val="accent6">
                      <a:lumMod val="75000"/>
                    </a:schemeClr>
                  </a:solidFill>
                  <a:prstDash val="solid"/>
                  <a:miter lim="800000"/>
                </a:ln>
                <a:effectLst>
                  <a:glow rad="228600">
                    <a:srgbClr val="E65D00"/>
                  </a:glow>
                  <a:outerShdw blurRad="25500" dist="23000" dir="7020000" algn="tl">
                    <a:srgbClr val="000000">
                      <a:alpha val="50000"/>
                    </a:srgbClr>
                  </a:outerShdw>
                </a:effectLst>
                <a:uLnTx/>
                <a:uFillTx/>
                <a:latin typeface="Arial Narrow" pitchFamily="34" charset="0"/>
              </a:rPr>
              <a:t> yaşamayı öğreniyorum…</a:t>
            </a:r>
            <a:r>
              <a:rPr kumimoji="0" lang="tr-TR" sz="2400" b="1" i="0" u="none" strike="noStrike" kern="1200" normalizeH="0" baseline="0" noProof="0" dirty="0" smtClean="0">
                <a:ln w="18000">
                  <a:solidFill>
                    <a:schemeClr val="accent6">
                      <a:lumMod val="75000"/>
                    </a:schemeClr>
                  </a:solidFill>
                  <a:prstDash val="solid"/>
                  <a:miter lim="800000"/>
                </a:ln>
                <a:effectLst>
                  <a:glow rad="228600">
                    <a:srgbClr val="E65D00"/>
                  </a:glow>
                  <a:outerShdw blurRad="25500" dist="23000" dir="7020000" algn="tl">
                    <a:srgbClr val="000000">
                      <a:alpha val="50000"/>
                    </a:srgbClr>
                  </a:outerShdw>
                </a:effectLst>
                <a:uLnTx/>
                <a:uFillTx/>
                <a:latin typeface="Arial Narrow" pitchFamily="34" charset="0"/>
              </a:rPr>
              <a:t> </a:t>
            </a:r>
            <a:endParaRPr kumimoji="0" lang="tr-TR" sz="2400" b="1" i="0" u="none" strike="noStrike" kern="1200" normalizeH="0" baseline="0" noProof="0" dirty="0">
              <a:ln w="18000">
                <a:solidFill>
                  <a:schemeClr val="accent6">
                    <a:lumMod val="75000"/>
                  </a:schemeClr>
                </a:solidFill>
                <a:prstDash val="solid"/>
                <a:miter lim="800000"/>
              </a:ln>
              <a:effectLst>
                <a:glow rad="228600">
                  <a:srgbClr val="E65D00"/>
                </a:glow>
                <a:outerShdw blurRad="25500" dist="23000" dir="7020000" algn="tl">
                  <a:srgbClr val="000000">
                    <a:alpha val="50000"/>
                  </a:srgbClr>
                </a:outerShdw>
              </a:effectLst>
              <a:uLnTx/>
              <a:uFillTx/>
              <a:latin typeface="Arial Narrow" pitchFamily="34" charset="0"/>
            </a:endParaRPr>
          </a:p>
        </p:txBody>
      </p:sp>
      <p:sp>
        <p:nvSpPr>
          <p:cNvPr id="11" name="2 Alt Başlık"/>
          <p:cNvSpPr txBox="1">
            <a:spLocks/>
          </p:cNvSpPr>
          <p:nvPr/>
        </p:nvSpPr>
        <p:spPr>
          <a:xfrm>
            <a:off x="1714480" y="2500306"/>
            <a:ext cx="5643602" cy="508628"/>
          </a:xfrm>
          <a:prstGeom prst="rect">
            <a:avLst/>
          </a:prstGeom>
        </p:spPr>
        <p:txBody>
          <a:bodyPr vert="horz" lIns="100584" tIns="45720" anchor="b">
            <a:noAutofit/>
            <a:scene3d>
              <a:camera prst="orthographicFront"/>
              <a:lightRig rig="threePt" dir="t"/>
            </a:scene3d>
            <a:sp3d extrusionH="57150">
              <a:bevelT w="69850" h="69850" prst="divot"/>
            </a:sp3d>
          </a:bodyPr>
          <a:lstStyle/>
          <a:p>
            <a:pPr marL="0" marR="0" lvl="0" indent="0" algn="ctr"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tr-TR" sz="2800" b="1" i="0" u="none" strike="noStrike" kern="1200" normalizeH="0" baseline="0" noProof="0" dirty="0" smtClean="0">
                <a:ln w="18415" cmpd="sng">
                  <a:solidFill>
                    <a:srgbClr val="FFFFFF"/>
                  </a:solidFill>
                  <a:prstDash val="solid"/>
                </a:ln>
                <a:solidFill>
                  <a:schemeClr val="accent5"/>
                </a:solidFill>
                <a:uLnTx/>
                <a:uFillTx/>
                <a:latin typeface="Arial Narrow" pitchFamily="34" charset="0"/>
              </a:rPr>
              <a:t>Güvenli Üniversite; Güvenli Yaşam İçin</a:t>
            </a:r>
            <a:endParaRPr kumimoji="0" lang="tr-TR" sz="2800" b="1" i="0" u="none" strike="noStrike" kern="1200" normalizeH="0" baseline="0" noProof="0" dirty="0">
              <a:ln w="18415" cmpd="sng">
                <a:solidFill>
                  <a:srgbClr val="FFFFFF"/>
                </a:solidFill>
                <a:prstDash val="solid"/>
              </a:ln>
              <a:solidFill>
                <a:schemeClr val="accent5"/>
              </a:solidFill>
              <a:uLnTx/>
              <a:uFillTx/>
              <a:latin typeface="Arial Narrow" pitchFamily="34" charset="0"/>
            </a:endParaRPr>
          </a:p>
        </p:txBody>
      </p:sp>
      <p:cxnSp>
        <p:nvCxnSpPr>
          <p:cNvPr id="14" name="13 Düz Bağlayıcı"/>
          <p:cNvCxnSpPr/>
          <p:nvPr/>
        </p:nvCxnSpPr>
        <p:spPr>
          <a:xfrm>
            <a:off x="0" y="0"/>
            <a:ext cx="9144000" cy="1588"/>
          </a:xfrm>
          <a:prstGeom prst="line">
            <a:avLst/>
          </a:prstGeom>
          <a:ln w="190500" cap="flat" cmpd="sng">
            <a:solidFill>
              <a:srgbClr val="FF6600"/>
            </a:solidFill>
          </a:ln>
          <a:effectLst>
            <a:outerShdw blurRad="50800" dist="50800" dir="5400000" algn="ctr" rotWithShape="0">
              <a:srgbClr val="008A3E"/>
            </a:outerShdw>
          </a:effectLst>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a:off x="0" y="6856412"/>
            <a:ext cx="9144000" cy="1588"/>
          </a:xfrm>
          <a:prstGeom prst="line">
            <a:avLst/>
          </a:prstGeom>
          <a:ln w="200025" cap="flat" cmpd="sng">
            <a:solidFill>
              <a:srgbClr val="0033CC"/>
            </a:solidFill>
          </a:ln>
          <a:effectLst>
            <a:outerShdw blurRad="50800" dist="38100" dir="14700000" rotWithShape="0">
              <a:srgbClr val="0033CC">
                <a:alpha val="40000"/>
              </a:srgbClr>
            </a:outerShdw>
          </a:effectLst>
        </p:spPr>
        <p:style>
          <a:lnRef idx="1">
            <a:schemeClr val="accent1"/>
          </a:lnRef>
          <a:fillRef idx="0">
            <a:schemeClr val="accent1"/>
          </a:fillRef>
          <a:effectRef idx="0">
            <a:schemeClr val="accent1"/>
          </a:effectRef>
          <a:fontRef idx="minor">
            <a:schemeClr val="tx1"/>
          </a:fontRef>
        </p:style>
      </p:cxnSp>
      <p:sp>
        <p:nvSpPr>
          <p:cNvPr id="16" name="2 Alt Başlık"/>
          <p:cNvSpPr txBox="1">
            <a:spLocks/>
          </p:cNvSpPr>
          <p:nvPr/>
        </p:nvSpPr>
        <p:spPr>
          <a:xfrm>
            <a:off x="1857356" y="4500570"/>
            <a:ext cx="5786478" cy="508628"/>
          </a:xfrm>
          <a:prstGeom prst="rect">
            <a:avLst/>
          </a:prstGeom>
        </p:spPr>
        <p:style>
          <a:lnRef idx="2">
            <a:schemeClr val="accent3"/>
          </a:lnRef>
          <a:fillRef idx="1">
            <a:schemeClr val="lt1"/>
          </a:fillRef>
          <a:effectRef idx="0">
            <a:schemeClr val="accent3"/>
          </a:effectRef>
          <a:fontRef idx="minor">
            <a:schemeClr val="dk1"/>
          </a:fontRef>
        </p:style>
        <p:txBody>
          <a:bodyPr vert="horz" lIns="100584" tIns="45720" anchor="ctr">
            <a:normAutofit/>
          </a:bodyPr>
          <a:lstStyle/>
          <a:p>
            <a:pPr marL="0" marR="0" lvl="0" indent="0" algn="ctr" defTabSz="914400" rtl="0" eaLnBrk="1" fontAlgn="auto" latinLnBrk="0" hangingPunct="1">
              <a:lnSpc>
                <a:spcPct val="100000"/>
              </a:lnSpc>
              <a:spcBef>
                <a:spcPts val="0"/>
              </a:spcBef>
              <a:spcAft>
                <a:spcPts val="0"/>
              </a:spcAft>
              <a:buClr>
                <a:schemeClr val="tx2"/>
              </a:buClr>
              <a:buSzPct val="95000"/>
              <a:buFont typeface="Wingdings"/>
              <a:buNone/>
              <a:tabLst/>
              <a:defRPr/>
            </a:pPr>
            <a:r>
              <a:rPr kumimoji="0" lang="tr-TR" sz="1800" i="0" u="none" strike="noStrike" kern="1200" normalizeH="0" baseline="0" noProof="0" dirty="0" smtClean="0">
                <a:ln w="1905"/>
                <a:solidFill>
                  <a:schemeClr val="accent3">
                    <a:lumMod val="50000"/>
                  </a:schemeClr>
                </a:solidFill>
                <a:effectLst>
                  <a:innerShdw blurRad="69850" dist="43180" dir="5400000">
                    <a:srgbClr val="000000">
                      <a:alpha val="65000"/>
                    </a:srgbClr>
                  </a:innerShdw>
                </a:effectLst>
                <a:uLnTx/>
                <a:uFillTx/>
                <a:latin typeface="+mn-lt"/>
                <a:ea typeface="+mn-ea"/>
                <a:cs typeface="+mn-cs"/>
              </a:rPr>
              <a:t>Temel Afet Bilinci ve Güvenli Yaşam Eğitimleri</a:t>
            </a:r>
            <a:endParaRPr kumimoji="0" lang="tr-TR" sz="1800" i="0" u="none" strike="noStrike" kern="1200" normalizeH="0" baseline="0" noProof="0" dirty="0">
              <a:ln w="1905"/>
              <a:solidFill>
                <a:schemeClr val="accent3">
                  <a:lumMod val="50000"/>
                </a:schemeClr>
              </a:solidFill>
              <a:effectLst>
                <a:innerShdw blurRad="69850" dist="43180" dir="5400000">
                  <a:srgbClr val="000000">
                    <a:alpha val="65000"/>
                  </a:srgbClr>
                </a:innerShdw>
              </a:effectLst>
              <a:uLnTx/>
              <a:uFillTx/>
              <a:latin typeface="+mn-lt"/>
              <a:ea typeface="+mn-ea"/>
              <a:cs typeface="+mn-cs"/>
            </a:endParaRPr>
          </a:p>
        </p:txBody>
      </p:sp>
    </p:spTree>
  </p:cSld>
  <p:clrMapOvr>
    <a:masterClrMapping/>
  </p:clrMapOvr>
  <p:transition advTm="4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1 Veri Yer Tutucusu"/>
          <p:cNvSpPr>
            <a:spLocks noGrp="1"/>
          </p:cNvSpPr>
          <p:nvPr>
            <p:ph type="dt" sz="quarter" idx="10"/>
          </p:nvPr>
        </p:nvSpPr>
        <p:spPr/>
        <p:txBody>
          <a:bodyPr/>
          <a:lstStyle/>
          <a:p>
            <a:pPr>
              <a:defRPr/>
            </a:pPr>
            <a:r>
              <a:rPr lang="tr-TR"/>
              <a:t>1</a:t>
            </a:r>
          </a:p>
        </p:txBody>
      </p:sp>
      <p:sp>
        <p:nvSpPr>
          <p:cNvPr id="6" name="2 Altbilgi Yer Tutucusu"/>
          <p:cNvSpPr>
            <a:spLocks noGrp="1"/>
          </p:cNvSpPr>
          <p:nvPr>
            <p:ph type="ftr" sz="quarter" idx="11"/>
          </p:nvPr>
        </p:nvSpPr>
        <p:spPr/>
        <p:txBody>
          <a:bodyPr/>
          <a:lstStyle/>
          <a:p>
            <a:pPr>
              <a:defRPr/>
            </a:pPr>
            <a:r>
              <a:rPr lang="tr-TR"/>
              <a:t>1</a:t>
            </a:r>
          </a:p>
        </p:txBody>
      </p:sp>
      <p:sp>
        <p:nvSpPr>
          <p:cNvPr id="7" name="3 Slayt Numarası Yer Tutucusu"/>
          <p:cNvSpPr>
            <a:spLocks noGrp="1"/>
          </p:cNvSpPr>
          <p:nvPr>
            <p:ph type="sldNum" sz="quarter" idx="12"/>
          </p:nvPr>
        </p:nvSpPr>
        <p:spPr/>
        <p:txBody>
          <a:bodyPr/>
          <a:lstStyle/>
          <a:p>
            <a:pPr>
              <a:defRPr/>
            </a:pPr>
            <a:fld id="{6C2606E5-95E0-4B43-B88E-F5C192ED09FF}" type="slidenum">
              <a:rPr lang="tr-TR"/>
              <a:pPr>
                <a:defRPr/>
              </a:pPr>
              <a:t>10</a:t>
            </a:fld>
            <a:endParaRPr lang="tr-TR"/>
          </a:p>
        </p:txBody>
      </p:sp>
      <p:pic>
        <p:nvPicPr>
          <p:cNvPr id="54277" name="Picture 4"/>
          <p:cNvPicPr>
            <a:picLocks noChangeAspect="1" noChangeArrowheads="1"/>
          </p:cNvPicPr>
          <p:nvPr/>
        </p:nvPicPr>
        <p:blipFill>
          <a:blip r:embed="rId2"/>
          <a:srcRect/>
          <a:stretch>
            <a:fillRect/>
          </a:stretch>
        </p:blipFill>
        <p:spPr bwMode="auto">
          <a:xfrm rot="5400000">
            <a:off x="1143000" y="-1143000"/>
            <a:ext cx="6858000" cy="9144000"/>
          </a:xfrm>
          <a:prstGeom prst="rect">
            <a:avLst/>
          </a:prstGeom>
          <a:noFill/>
          <a:ln w="9525">
            <a:noFill/>
            <a:miter lim="800000"/>
            <a:headEnd/>
            <a:tailEnd/>
          </a:ln>
        </p:spPr>
      </p:pic>
      <p:sp>
        <p:nvSpPr>
          <p:cNvPr id="403459" name="Rectangle 2"/>
          <p:cNvSpPr>
            <a:spLocks noGrp="1" noChangeArrowheads="1"/>
          </p:cNvSpPr>
          <p:nvPr>
            <p:ph type="title" idx="4294967295"/>
          </p:nvPr>
        </p:nvSpPr>
        <p:spPr>
          <a:xfrm>
            <a:off x="0" y="6035675"/>
            <a:ext cx="2667000" cy="822325"/>
          </a:xfrm>
        </p:spPr>
        <p:txBody>
          <a:bodyPr anchor="b"/>
          <a:lstStyle/>
          <a:p>
            <a:pPr eaLnBrk="1" hangingPunct="1">
              <a:defRPr/>
            </a:pPr>
            <a:r>
              <a:rPr lang="tr-TR" smtClean="0">
                <a:solidFill>
                  <a:schemeClr val="bg1"/>
                </a:solidFill>
              </a:rPr>
              <a:t>Doğrular</a:t>
            </a:r>
          </a:p>
        </p:txBody>
      </p:sp>
      <p:sp>
        <p:nvSpPr>
          <p:cNvPr id="54279" name="Rectangle 4"/>
          <p:cNvSpPr>
            <a:spLocks noChangeArrowheads="1"/>
          </p:cNvSpPr>
          <p:nvPr/>
        </p:nvSpPr>
        <p:spPr bwMode="auto">
          <a:xfrm>
            <a:off x="314325" y="188913"/>
            <a:ext cx="3905250" cy="366712"/>
          </a:xfrm>
          <a:prstGeom prst="rect">
            <a:avLst/>
          </a:prstGeom>
          <a:noFill/>
          <a:ln w="9525" algn="ctr">
            <a:noFill/>
            <a:miter lim="800000"/>
            <a:headEnd/>
            <a:tailEnd/>
          </a:ln>
        </p:spPr>
        <p:txBody>
          <a:bodyPr wrap="none" anchor="ctr">
            <a:spAutoFit/>
          </a:bodyPr>
          <a:lstStyle/>
          <a:p>
            <a:pPr>
              <a:spcBef>
                <a:spcPct val="50000"/>
              </a:spcBef>
            </a:pPr>
            <a:r>
              <a:rPr lang="tr-TR" b="1">
                <a:solidFill>
                  <a:srgbClr val="660033"/>
                </a:solidFill>
                <a:latin typeface="Arial Black" pitchFamily="34" charset="0"/>
              </a:rPr>
              <a:t>Deprem Anı/Önlem Almış Bina</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1 Veri Yer Tutucusu"/>
          <p:cNvSpPr>
            <a:spLocks noGrp="1"/>
          </p:cNvSpPr>
          <p:nvPr>
            <p:ph type="dt" sz="quarter" idx="10"/>
          </p:nvPr>
        </p:nvSpPr>
        <p:spPr/>
        <p:txBody>
          <a:bodyPr/>
          <a:lstStyle/>
          <a:p>
            <a:pPr>
              <a:defRPr/>
            </a:pPr>
            <a:r>
              <a:rPr lang="tr-TR"/>
              <a:t>1</a:t>
            </a:r>
          </a:p>
        </p:txBody>
      </p:sp>
      <p:sp>
        <p:nvSpPr>
          <p:cNvPr id="6" name="2 Altbilgi Yer Tutucusu"/>
          <p:cNvSpPr>
            <a:spLocks noGrp="1"/>
          </p:cNvSpPr>
          <p:nvPr>
            <p:ph type="ftr" sz="quarter" idx="11"/>
          </p:nvPr>
        </p:nvSpPr>
        <p:spPr/>
        <p:txBody>
          <a:bodyPr/>
          <a:lstStyle/>
          <a:p>
            <a:pPr>
              <a:defRPr/>
            </a:pPr>
            <a:r>
              <a:rPr lang="tr-TR"/>
              <a:t>1</a:t>
            </a:r>
          </a:p>
        </p:txBody>
      </p:sp>
      <p:sp>
        <p:nvSpPr>
          <p:cNvPr id="7" name="3 Slayt Numarası Yer Tutucusu"/>
          <p:cNvSpPr>
            <a:spLocks noGrp="1"/>
          </p:cNvSpPr>
          <p:nvPr>
            <p:ph type="sldNum" sz="quarter" idx="12"/>
          </p:nvPr>
        </p:nvSpPr>
        <p:spPr/>
        <p:txBody>
          <a:bodyPr/>
          <a:lstStyle/>
          <a:p>
            <a:pPr>
              <a:defRPr/>
            </a:pPr>
            <a:fld id="{6E54FD1C-475B-4865-BE7B-5B6A7D87DC1E}" type="slidenum">
              <a:rPr lang="tr-TR"/>
              <a:pPr>
                <a:defRPr/>
              </a:pPr>
              <a:t>11</a:t>
            </a:fld>
            <a:endParaRPr lang="tr-TR"/>
          </a:p>
        </p:txBody>
      </p:sp>
      <p:pic>
        <p:nvPicPr>
          <p:cNvPr id="55301" name="Picture 4"/>
          <p:cNvPicPr>
            <a:picLocks noChangeAspect="1" noChangeArrowheads="1"/>
          </p:cNvPicPr>
          <p:nvPr/>
        </p:nvPicPr>
        <p:blipFill>
          <a:blip r:embed="rId2"/>
          <a:srcRect/>
          <a:stretch>
            <a:fillRect/>
          </a:stretch>
        </p:blipFill>
        <p:spPr bwMode="auto">
          <a:xfrm rot="5400000">
            <a:off x="1143000" y="-1143000"/>
            <a:ext cx="6858000" cy="9144000"/>
          </a:xfrm>
          <a:prstGeom prst="rect">
            <a:avLst/>
          </a:prstGeom>
          <a:noFill/>
          <a:ln w="9525">
            <a:noFill/>
            <a:miter lim="800000"/>
            <a:headEnd/>
            <a:tailEnd/>
          </a:ln>
        </p:spPr>
      </p:pic>
      <p:sp>
        <p:nvSpPr>
          <p:cNvPr id="402435" name="Rectangle 2"/>
          <p:cNvSpPr>
            <a:spLocks noGrp="1" noChangeArrowheads="1"/>
          </p:cNvSpPr>
          <p:nvPr>
            <p:ph type="title" idx="4294967295"/>
          </p:nvPr>
        </p:nvSpPr>
        <p:spPr>
          <a:xfrm>
            <a:off x="0" y="6019800"/>
            <a:ext cx="2819400" cy="838200"/>
          </a:xfrm>
        </p:spPr>
        <p:txBody>
          <a:bodyPr anchor="b"/>
          <a:lstStyle/>
          <a:p>
            <a:pPr eaLnBrk="1" hangingPunct="1">
              <a:defRPr/>
            </a:pPr>
            <a:r>
              <a:rPr lang="tr-TR" smtClean="0">
                <a:solidFill>
                  <a:schemeClr val="bg1"/>
                </a:solidFill>
              </a:rPr>
              <a:t>Yanlışlar</a:t>
            </a:r>
          </a:p>
        </p:txBody>
      </p:sp>
      <p:sp>
        <p:nvSpPr>
          <p:cNvPr id="55303" name="Rectangle 5"/>
          <p:cNvSpPr>
            <a:spLocks noChangeArrowheads="1"/>
          </p:cNvSpPr>
          <p:nvPr/>
        </p:nvSpPr>
        <p:spPr bwMode="auto">
          <a:xfrm>
            <a:off x="288925" y="188913"/>
            <a:ext cx="3956050" cy="366712"/>
          </a:xfrm>
          <a:prstGeom prst="rect">
            <a:avLst/>
          </a:prstGeom>
          <a:noFill/>
          <a:ln w="9525" algn="ctr">
            <a:noFill/>
            <a:miter lim="800000"/>
            <a:headEnd/>
            <a:tailEnd/>
          </a:ln>
        </p:spPr>
        <p:txBody>
          <a:bodyPr wrap="none" anchor="ctr">
            <a:spAutoFit/>
          </a:bodyPr>
          <a:lstStyle/>
          <a:p>
            <a:pPr>
              <a:spcBef>
                <a:spcPct val="50000"/>
              </a:spcBef>
            </a:pPr>
            <a:r>
              <a:rPr lang="tr-TR" b="1">
                <a:solidFill>
                  <a:srgbClr val="660033"/>
                </a:solidFill>
                <a:latin typeface="Arial Black" pitchFamily="34" charset="0"/>
              </a:rPr>
              <a:t>Önlem alınmayan evin durumu</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1 Veri Yer Tutucusu"/>
          <p:cNvSpPr>
            <a:spLocks noGrp="1"/>
          </p:cNvSpPr>
          <p:nvPr>
            <p:ph type="dt" sz="quarter" idx="10"/>
          </p:nvPr>
        </p:nvSpPr>
        <p:spPr>
          <a:xfrm>
            <a:off x="457200" y="6248400"/>
            <a:ext cx="2133600" cy="457200"/>
          </a:xfrm>
        </p:spPr>
        <p:txBody>
          <a:bodyPr/>
          <a:lstStyle/>
          <a:p>
            <a:pPr>
              <a:defRPr/>
            </a:pPr>
            <a:r>
              <a:rPr lang="tr-TR"/>
              <a:t>1</a:t>
            </a:r>
          </a:p>
        </p:txBody>
      </p:sp>
      <p:sp>
        <p:nvSpPr>
          <p:cNvPr id="5" name="2 Altbilgi Yer Tutucusu"/>
          <p:cNvSpPr>
            <a:spLocks noGrp="1"/>
          </p:cNvSpPr>
          <p:nvPr>
            <p:ph type="ftr" sz="quarter" idx="11"/>
          </p:nvPr>
        </p:nvSpPr>
        <p:spPr>
          <a:xfrm>
            <a:off x="3124200" y="6248400"/>
            <a:ext cx="2895600" cy="457200"/>
          </a:xfrm>
        </p:spPr>
        <p:txBody>
          <a:bodyPr/>
          <a:lstStyle/>
          <a:p>
            <a:pPr>
              <a:defRPr/>
            </a:pPr>
            <a:r>
              <a:rPr lang="tr-TR"/>
              <a:t>1</a:t>
            </a:r>
          </a:p>
        </p:txBody>
      </p:sp>
      <p:sp>
        <p:nvSpPr>
          <p:cNvPr id="6" name="3 Slayt Numarası Yer Tutucusu"/>
          <p:cNvSpPr>
            <a:spLocks noGrp="1"/>
          </p:cNvSpPr>
          <p:nvPr>
            <p:ph type="sldNum" sz="quarter" idx="12"/>
          </p:nvPr>
        </p:nvSpPr>
        <p:spPr>
          <a:xfrm>
            <a:off x="6553200" y="6248400"/>
            <a:ext cx="2133600" cy="457200"/>
          </a:xfrm>
        </p:spPr>
        <p:txBody>
          <a:bodyPr/>
          <a:lstStyle/>
          <a:p>
            <a:pPr>
              <a:defRPr/>
            </a:pPr>
            <a:fld id="{FE511CF1-A4A5-4791-88E5-FBBC3151CC5B}" type="slidenum">
              <a:rPr lang="tr-TR"/>
              <a:pPr>
                <a:defRPr/>
              </a:pPr>
              <a:t>12</a:t>
            </a:fld>
            <a:endParaRPr lang="tr-TR"/>
          </a:p>
        </p:txBody>
      </p:sp>
      <p:pic>
        <p:nvPicPr>
          <p:cNvPr id="7" name="Picture 4"/>
          <p:cNvPicPr>
            <a:picLocks noChangeAspect="1" noChangeArrowheads="1"/>
          </p:cNvPicPr>
          <p:nvPr/>
        </p:nvPicPr>
        <p:blipFill>
          <a:blip r:embed="rId3"/>
          <a:srcRect/>
          <a:stretch>
            <a:fillRect/>
          </a:stretch>
        </p:blipFill>
        <p:spPr bwMode="auto">
          <a:xfrm rot="5400000">
            <a:off x="1143000" y="-1143000"/>
            <a:ext cx="6858000" cy="9144000"/>
          </a:xfrm>
          <a:prstGeom prst="rect">
            <a:avLst/>
          </a:prstGeom>
          <a:noFill/>
          <a:ln w="9525">
            <a:noFill/>
            <a:miter lim="800000"/>
            <a:headEnd/>
            <a:tailEnd/>
          </a:ln>
        </p:spPr>
      </p:pic>
      <p:sp>
        <p:nvSpPr>
          <p:cNvPr id="8" name="Rectangle 2"/>
          <p:cNvSpPr>
            <a:spLocks noGrp="1" noChangeArrowheads="1"/>
          </p:cNvSpPr>
          <p:nvPr>
            <p:ph type="title" idx="4294967295"/>
          </p:nvPr>
        </p:nvSpPr>
        <p:spPr>
          <a:xfrm>
            <a:off x="0" y="5516563"/>
            <a:ext cx="2743200" cy="762000"/>
          </a:xfrm>
        </p:spPr>
        <p:txBody>
          <a:bodyPr anchor="b"/>
          <a:lstStyle/>
          <a:p>
            <a:pPr eaLnBrk="1" hangingPunct="1">
              <a:defRPr/>
            </a:pPr>
            <a:r>
              <a:rPr lang="tr-TR" dirty="0">
                <a:solidFill>
                  <a:schemeClr val="bg1"/>
                </a:solidFill>
              </a:rPr>
              <a:t>Yanlışlar</a:t>
            </a:r>
          </a:p>
        </p:txBody>
      </p:sp>
      <p:sp>
        <p:nvSpPr>
          <p:cNvPr id="9" name="Rectangle 5"/>
          <p:cNvSpPr>
            <a:spLocks noChangeArrowheads="1"/>
          </p:cNvSpPr>
          <p:nvPr/>
        </p:nvSpPr>
        <p:spPr bwMode="auto">
          <a:xfrm>
            <a:off x="142875" y="0"/>
            <a:ext cx="3929059" cy="707886"/>
          </a:xfrm>
          <a:prstGeom prst="rect">
            <a:avLst/>
          </a:prstGeom>
          <a:noFill/>
          <a:ln w="9525" algn="ctr">
            <a:noFill/>
            <a:miter lim="800000"/>
            <a:headEnd/>
            <a:tailEnd/>
          </a:ln>
        </p:spPr>
        <p:txBody>
          <a:bodyPr wrap="square" anchor="ctr">
            <a:spAutoFit/>
          </a:bodyPr>
          <a:lstStyle/>
          <a:p>
            <a:pPr>
              <a:spcBef>
                <a:spcPct val="50000"/>
              </a:spcBef>
            </a:pPr>
            <a:r>
              <a:rPr lang="tr-TR" sz="2000" b="1" dirty="0">
                <a:solidFill>
                  <a:srgbClr val="FF0000"/>
                </a:solidFill>
                <a:latin typeface="Arial Narrow" pitchFamily="34" charset="0"/>
              </a:rPr>
              <a:t>Deprem </a:t>
            </a:r>
            <a:r>
              <a:rPr lang="tr-TR" sz="2000" b="1" dirty="0" smtClean="0">
                <a:solidFill>
                  <a:srgbClr val="FF0000"/>
                </a:solidFill>
                <a:latin typeface="Arial Narrow" pitchFamily="34" charset="0"/>
              </a:rPr>
              <a:t>anındaki davranışlar </a:t>
            </a:r>
            <a:r>
              <a:rPr lang="tr-TR" sz="2000" b="1" dirty="0">
                <a:solidFill>
                  <a:srgbClr val="FF0000"/>
                </a:solidFill>
                <a:latin typeface="Arial Narrow" pitchFamily="34" charset="0"/>
              </a:rPr>
              <a:t>hayat kurtarır…</a:t>
            </a:r>
          </a:p>
        </p:txBody>
      </p:sp>
      <p:sp>
        <p:nvSpPr>
          <p:cNvPr id="10" name="Rectangle 2"/>
          <p:cNvSpPr>
            <a:spLocks noGrp="1" noChangeArrowheads="1"/>
          </p:cNvSpPr>
          <p:nvPr>
            <p:ph type="title" idx="4294967295"/>
          </p:nvPr>
        </p:nvSpPr>
        <p:spPr>
          <a:xfrm>
            <a:off x="0" y="5500702"/>
            <a:ext cx="2643174" cy="571504"/>
          </a:xfrm>
        </p:spPr>
        <p:txBody>
          <a:bodyPr anchor="b">
            <a:noAutofit/>
          </a:bodyPr>
          <a:lstStyle/>
          <a:p>
            <a:pPr eaLnBrk="1" hangingPunct="1">
              <a:defRPr/>
            </a:pPr>
            <a:r>
              <a:rPr lang="tr-TR" sz="3200" dirty="0">
                <a:solidFill>
                  <a:srgbClr val="FF0000"/>
                </a:solidFill>
                <a:latin typeface="Arial" pitchFamily="34" charset="0"/>
                <a:cs typeface="Arial" pitchFamily="34" charset="0"/>
              </a:rPr>
              <a:t>YANLIŞLAR</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srcRect/>
          <a:stretch>
            <a:fillRect/>
          </a:stretch>
        </p:blipFill>
        <p:spPr bwMode="auto">
          <a:xfrm rot="5400000">
            <a:off x="1143000" y="-1071562"/>
            <a:ext cx="6858000" cy="9144000"/>
          </a:xfrm>
          <a:prstGeom prst="rect">
            <a:avLst/>
          </a:prstGeom>
          <a:solidFill>
            <a:schemeClr val="bg1">
              <a:alpha val="45097"/>
            </a:schemeClr>
          </a:solidFill>
          <a:ln w="9525">
            <a:noFill/>
            <a:miter lim="800000"/>
            <a:headEnd/>
            <a:tailEnd/>
          </a:ln>
        </p:spPr>
      </p:pic>
      <p:sp>
        <p:nvSpPr>
          <p:cNvPr id="65539" name="Rectangle 4"/>
          <p:cNvSpPr>
            <a:spLocks noChangeArrowheads="1"/>
          </p:cNvSpPr>
          <p:nvPr/>
        </p:nvSpPr>
        <p:spPr bwMode="auto">
          <a:xfrm>
            <a:off x="0" y="211138"/>
            <a:ext cx="4647298" cy="230832"/>
          </a:xfrm>
          <a:prstGeom prst="rect">
            <a:avLst/>
          </a:prstGeom>
          <a:solidFill>
            <a:schemeClr val="bg1">
              <a:alpha val="45097"/>
            </a:schemeClr>
          </a:solidFill>
          <a:ln w="9525" algn="ctr">
            <a:noFill/>
            <a:miter lim="800000"/>
            <a:headEnd/>
            <a:tailEnd/>
          </a:ln>
        </p:spPr>
        <p:txBody>
          <a:bodyPr wrap="none" anchor="ctr">
            <a:spAutoFit/>
          </a:bodyPr>
          <a:lstStyle/>
          <a:p>
            <a:pPr>
              <a:lnSpc>
                <a:spcPct val="50000"/>
              </a:lnSpc>
              <a:spcBef>
                <a:spcPct val="50000"/>
              </a:spcBef>
            </a:pPr>
            <a:r>
              <a:rPr lang="tr-TR" b="1" dirty="0">
                <a:solidFill>
                  <a:srgbClr val="00B050"/>
                </a:solidFill>
                <a:latin typeface="Arial Black" pitchFamily="34" charset="0"/>
              </a:rPr>
              <a:t>Yaşam alanlarımız güvenli olmalıdır</a:t>
            </a:r>
          </a:p>
        </p:txBody>
      </p:sp>
      <p:sp>
        <p:nvSpPr>
          <p:cNvPr id="21" name="Rectangle 10"/>
          <p:cNvSpPr>
            <a:spLocks noChangeArrowheads="1"/>
          </p:cNvSpPr>
          <p:nvPr/>
        </p:nvSpPr>
        <p:spPr bwMode="auto">
          <a:xfrm>
            <a:off x="1357290" y="571480"/>
            <a:ext cx="4248150" cy="692150"/>
          </a:xfrm>
          <a:prstGeom prst="rect">
            <a:avLst/>
          </a:prstGeom>
          <a:solidFill>
            <a:schemeClr val="bg1">
              <a:alpha val="45000"/>
            </a:schemeClr>
          </a:solidFill>
          <a:ln w="12700" algn="ctr">
            <a:noFill/>
            <a:miter lim="800000"/>
            <a:headEnd/>
            <a:tailEnd/>
          </a:ln>
          <a:effectLst>
            <a:outerShdw sy="50000" rotWithShape="0">
              <a:srgbClr val="9999FF">
                <a:alpha val="50000"/>
              </a:srgbClr>
            </a:outerShdw>
          </a:effectLst>
        </p:spPr>
        <p:txBody>
          <a:bodyPr wrap="none" anchor="ctr"/>
          <a:lstStyle/>
          <a:p>
            <a:pPr>
              <a:defRPr/>
            </a:pPr>
            <a:r>
              <a:rPr lang="tr-TR" sz="2400" b="1" dirty="0"/>
              <a:t>KİŞİSEL GÜVENLİĞİMİZ İÇİN EV VE İŞ YERLERİNDE</a:t>
            </a:r>
          </a:p>
        </p:txBody>
      </p:sp>
      <p:sp>
        <p:nvSpPr>
          <p:cNvPr id="24" name="Rectangle 13"/>
          <p:cNvSpPr>
            <a:spLocks noChangeArrowheads="1"/>
          </p:cNvSpPr>
          <p:nvPr/>
        </p:nvSpPr>
        <p:spPr bwMode="auto">
          <a:xfrm>
            <a:off x="6000760" y="71414"/>
            <a:ext cx="2979737" cy="276999"/>
          </a:xfrm>
          <a:prstGeom prst="rect">
            <a:avLst/>
          </a:prstGeom>
          <a:solidFill>
            <a:schemeClr val="bg1">
              <a:alpha val="45000"/>
            </a:schemeClr>
          </a:solidFill>
          <a:ln w="9525">
            <a:noFill/>
            <a:miter lim="800000"/>
            <a:headEnd/>
            <a:tailEnd/>
          </a:ln>
          <a:effectLst/>
        </p:spPr>
        <p:txBody>
          <a:bodyPr anchor="b">
            <a:spAutoFit/>
          </a:bodyPr>
          <a:lstStyle/>
          <a:p>
            <a:pPr algn="r">
              <a:defRPr/>
            </a:pPr>
            <a:r>
              <a:rPr lang="tr-TR" sz="1200" b="1" dirty="0">
                <a:effectLst>
                  <a:outerShdw blurRad="38100" dist="38100" dir="2700000" algn="tl">
                    <a:srgbClr val="463416"/>
                  </a:outerShdw>
                </a:effectLst>
                <a:latin typeface="Verdana" pitchFamily="34" charset="0"/>
              </a:rPr>
              <a:t>Depreme Hazırlık</a:t>
            </a:r>
          </a:p>
        </p:txBody>
      </p:sp>
      <p:sp>
        <p:nvSpPr>
          <p:cNvPr id="27" name="Text Box 16"/>
          <p:cNvSpPr txBox="1">
            <a:spLocks noChangeArrowheads="1"/>
          </p:cNvSpPr>
          <p:nvPr/>
        </p:nvSpPr>
        <p:spPr bwMode="auto">
          <a:xfrm>
            <a:off x="611188" y="1357298"/>
            <a:ext cx="8532812" cy="701675"/>
          </a:xfrm>
          <a:prstGeom prst="rect">
            <a:avLst/>
          </a:prstGeom>
          <a:solidFill>
            <a:schemeClr val="bg1">
              <a:alpha val="45000"/>
            </a:schemeClr>
          </a:solidFill>
          <a:ln w="9525">
            <a:noFill/>
            <a:miter lim="800000"/>
            <a:headEnd type="none" w="sm" len="sm"/>
            <a:tailEnd type="none" w="sm" len="sm"/>
          </a:ln>
          <a:effectLst/>
        </p:spPr>
        <p:txBody>
          <a:bodyPr>
            <a:spAutoFit/>
          </a:bodyPr>
          <a:lstStyle/>
          <a:p>
            <a:pPr>
              <a:spcBef>
                <a:spcPct val="50000"/>
              </a:spcBef>
              <a:defRPr/>
            </a:pPr>
            <a:r>
              <a:rPr lang="tr-TR" sz="2000" b="1" dirty="0">
                <a:solidFill>
                  <a:srgbClr val="FF3300"/>
                </a:solidFill>
                <a:effectLst>
                  <a:outerShdw blurRad="38100" dist="38100" dir="2700000" algn="tl">
                    <a:srgbClr val="FFFFFF"/>
                  </a:outerShdw>
                </a:effectLst>
                <a:latin typeface="Verdana" pitchFamily="34" charset="0"/>
              </a:rPr>
              <a:t>Ayna, avize gibi ağır nesneleri yataklardan, koltuklardan, masalardan uzak yerlere asın.</a:t>
            </a:r>
          </a:p>
        </p:txBody>
      </p:sp>
      <p:sp>
        <p:nvSpPr>
          <p:cNvPr id="28" name="Text Box 17"/>
          <p:cNvSpPr txBox="1">
            <a:spLocks noChangeArrowheads="1"/>
          </p:cNvSpPr>
          <p:nvPr/>
        </p:nvSpPr>
        <p:spPr bwMode="auto">
          <a:xfrm>
            <a:off x="684213" y="2276475"/>
            <a:ext cx="7704137" cy="701675"/>
          </a:xfrm>
          <a:prstGeom prst="rect">
            <a:avLst/>
          </a:prstGeom>
          <a:solidFill>
            <a:schemeClr val="bg1">
              <a:alpha val="45000"/>
            </a:schemeClr>
          </a:solidFill>
          <a:ln w="9525">
            <a:noFill/>
            <a:miter lim="800000"/>
            <a:headEnd/>
            <a:tailEnd/>
          </a:ln>
          <a:effectLst/>
        </p:spPr>
        <p:txBody>
          <a:bodyPr>
            <a:spAutoFit/>
          </a:bodyPr>
          <a:lstStyle/>
          <a:p>
            <a:pPr>
              <a:spcBef>
                <a:spcPct val="50000"/>
              </a:spcBef>
              <a:defRPr/>
            </a:pPr>
            <a:r>
              <a:rPr lang="tr-TR" sz="2000" b="1" dirty="0">
                <a:solidFill>
                  <a:srgbClr val="FF3300"/>
                </a:solidFill>
                <a:effectLst>
                  <a:outerShdw blurRad="38100" dist="38100" dir="2700000" algn="tl">
                    <a:srgbClr val="FFFFFF"/>
                  </a:outerShdw>
                </a:effectLst>
                <a:latin typeface="Verdana" pitchFamily="34" charset="0"/>
              </a:rPr>
              <a:t>Yatak, koltuk ve kanepeleri pencerelerden uzak kurun veya  daha güvenli yerlere taşıyın.</a:t>
            </a:r>
          </a:p>
        </p:txBody>
      </p:sp>
      <p:sp>
        <p:nvSpPr>
          <p:cNvPr id="29" name="Text Box 18"/>
          <p:cNvSpPr txBox="1">
            <a:spLocks noChangeArrowheads="1"/>
          </p:cNvSpPr>
          <p:nvPr/>
        </p:nvSpPr>
        <p:spPr bwMode="auto">
          <a:xfrm>
            <a:off x="685800" y="3213100"/>
            <a:ext cx="7772400" cy="701675"/>
          </a:xfrm>
          <a:prstGeom prst="rect">
            <a:avLst/>
          </a:prstGeom>
          <a:solidFill>
            <a:schemeClr val="bg1">
              <a:alpha val="45000"/>
            </a:schemeClr>
          </a:solidFill>
          <a:ln w="9525">
            <a:noFill/>
            <a:miter lim="800000"/>
            <a:headEnd/>
            <a:tailEnd/>
          </a:ln>
          <a:effectLst/>
        </p:spPr>
        <p:txBody>
          <a:bodyPr>
            <a:spAutoFit/>
          </a:bodyPr>
          <a:lstStyle/>
          <a:p>
            <a:pPr>
              <a:spcBef>
                <a:spcPct val="50000"/>
              </a:spcBef>
              <a:defRPr/>
            </a:pPr>
            <a:r>
              <a:rPr lang="tr-TR" sz="2000" b="1" dirty="0">
                <a:solidFill>
                  <a:srgbClr val="FF3300"/>
                </a:solidFill>
                <a:effectLst>
                  <a:outerShdw blurRad="38100" dist="38100" dir="2700000" algn="tl">
                    <a:srgbClr val="FFFFFF"/>
                  </a:outerShdw>
                </a:effectLst>
                <a:latin typeface="Verdana" pitchFamily="34" charset="0"/>
              </a:rPr>
              <a:t>Çocuklarınızın yatağı çevresinde üzerine düşebilecek ağır eşya bulundurmayın.</a:t>
            </a:r>
            <a:endParaRPr lang="tr-TR" sz="2000" dirty="0">
              <a:solidFill>
                <a:srgbClr val="FF3300"/>
              </a:solidFill>
              <a:effectLst>
                <a:outerShdw blurRad="38100" dist="38100" dir="2700000" algn="tl">
                  <a:srgbClr val="FFFFFF"/>
                </a:outerShdw>
              </a:effectLst>
              <a:latin typeface="Verdana" pitchFamily="34" charset="0"/>
            </a:endParaRPr>
          </a:p>
        </p:txBody>
      </p:sp>
      <p:sp>
        <p:nvSpPr>
          <p:cNvPr id="30" name="Text Box 19"/>
          <p:cNvSpPr txBox="1">
            <a:spLocks noChangeArrowheads="1"/>
          </p:cNvSpPr>
          <p:nvPr/>
        </p:nvSpPr>
        <p:spPr bwMode="auto">
          <a:xfrm>
            <a:off x="714348" y="4000504"/>
            <a:ext cx="7848600" cy="1538883"/>
          </a:xfrm>
          <a:prstGeom prst="rect">
            <a:avLst/>
          </a:prstGeom>
          <a:solidFill>
            <a:schemeClr val="bg1">
              <a:alpha val="45000"/>
            </a:schemeClr>
          </a:solidFill>
          <a:ln w="9525">
            <a:noFill/>
            <a:miter lim="800000"/>
            <a:headEnd type="none" w="sm" len="sm"/>
            <a:tailEnd type="none" w="sm" len="sm"/>
          </a:ln>
          <a:effectLst/>
        </p:spPr>
        <p:txBody>
          <a:bodyPr>
            <a:spAutoFit/>
          </a:bodyPr>
          <a:lstStyle/>
          <a:p>
            <a:pPr>
              <a:spcBef>
                <a:spcPct val="50000"/>
              </a:spcBef>
              <a:defRPr/>
            </a:pPr>
            <a:r>
              <a:rPr lang="tr-TR" sz="2000" b="1" dirty="0" err="1">
                <a:solidFill>
                  <a:srgbClr val="FF3300"/>
                </a:solidFill>
                <a:effectLst>
                  <a:outerShdw blurRad="38100" dist="38100" dir="2700000" algn="tl">
                    <a:srgbClr val="FFFFFF"/>
                  </a:outerShdw>
                </a:effectLst>
                <a:latin typeface="Verdana" pitchFamily="34" charset="0"/>
              </a:rPr>
              <a:t>Tüpgazla</a:t>
            </a:r>
            <a:r>
              <a:rPr lang="tr-TR" sz="2000" b="1" dirty="0">
                <a:solidFill>
                  <a:srgbClr val="FF3300"/>
                </a:solidFill>
                <a:effectLst>
                  <a:outerShdw blurRad="38100" dist="38100" dir="2700000" algn="tl">
                    <a:srgbClr val="FFFFFF"/>
                  </a:outerShdw>
                </a:effectLst>
                <a:latin typeface="Verdana" pitchFamily="34" charset="0"/>
              </a:rPr>
              <a:t> çalışan banyo şofbenlerini kullanmadığınız zamanlar mutlaka kapalı tutun.</a:t>
            </a:r>
            <a:r>
              <a:rPr lang="tr-TR" sz="2400" b="1" dirty="0">
                <a:solidFill>
                  <a:srgbClr val="FF3300"/>
                </a:solidFill>
                <a:effectLst>
                  <a:outerShdw blurRad="38100" dist="38100" dir="2700000" algn="tl">
                    <a:srgbClr val="FFFFFF"/>
                  </a:outerShdw>
                </a:effectLst>
                <a:latin typeface="Verdana" pitchFamily="34" charset="0"/>
              </a:rPr>
              <a:t> </a:t>
            </a:r>
            <a:r>
              <a:rPr lang="tr-TR" sz="2000" b="1" dirty="0">
                <a:solidFill>
                  <a:srgbClr val="FF3300"/>
                </a:solidFill>
                <a:effectLst>
                  <a:outerShdw blurRad="38100" dist="38100" dir="2700000" algn="tl">
                    <a:srgbClr val="FFFFFF"/>
                  </a:outerShdw>
                </a:effectLst>
                <a:latin typeface="Verdana" pitchFamily="34" charset="0"/>
              </a:rPr>
              <a:t>Çalışırken ortamı havalandırın. </a:t>
            </a:r>
          </a:p>
          <a:p>
            <a:pPr>
              <a:spcBef>
                <a:spcPct val="50000"/>
              </a:spcBef>
              <a:defRPr/>
            </a:pPr>
            <a:endParaRPr lang="tr-TR" sz="2000" b="1" dirty="0">
              <a:solidFill>
                <a:srgbClr val="FF3300"/>
              </a:solidFill>
              <a:effectLst>
                <a:outerShdw blurRad="38100" dist="38100" dir="2700000" algn="tl">
                  <a:srgbClr val="FFFFFF"/>
                </a:outerShdw>
              </a:effectLst>
              <a:latin typeface="Verdana" pitchFamily="34" charset="0"/>
            </a:endParaRPr>
          </a:p>
        </p:txBody>
      </p:sp>
      <p:sp>
        <p:nvSpPr>
          <p:cNvPr id="32" name="Text Box 21"/>
          <p:cNvSpPr txBox="1">
            <a:spLocks noChangeArrowheads="1"/>
          </p:cNvSpPr>
          <p:nvPr/>
        </p:nvSpPr>
        <p:spPr bwMode="auto">
          <a:xfrm>
            <a:off x="714348" y="5214950"/>
            <a:ext cx="7323137" cy="707886"/>
          </a:xfrm>
          <a:prstGeom prst="rect">
            <a:avLst/>
          </a:prstGeom>
          <a:solidFill>
            <a:schemeClr val="bg1">
              <a:alpha val="45000"/>
            </a:schemeClr>
          </a:solidFill>
          <a:ln w="9525">
            <a:noFill/>
            <a:miter lim="800000"/>
            <a:headEnd type="none" w="sm" len="sm"/>
            <a:tailEnd type="none" w="sm" len="sm"/>
          </a:ln>
          <a:effectLst/>
        </p:spPr>
        <p:txBody>
          <a:bodyPr>
            <a:spAutoFit/>
          </a:bodyPr>
          <a:lstStyle/>
          <a:p>
            <a:pPr>
              <a:spcBef>
                <a:spcPct val="50000"/>
              </a:spcBef>
              <a:defRPr/>
            </a:pPr>
            <a:r>
              <a:rPr lang="tr-TR" sz="2000" b="1" dirty="0">
                <a:solidFill>
                  <a:srgbClr val="FF3300"/>
                </a:solidFill>
                <a:effectLst>
                  <a:outerShdw blurRad="38100" dist="38100" dir="2700000" algn="tl">
                    <a:srgbClr val="FFFFFF"/>
                  </a:outerShdw>
                </a:effectLst>
                <a:latin typeface="Verdana" pitchFamily="34" charset="0"/>
              </a:rPr>
              <a:t>Evden uzakken veya uzun tatillerde  doğalgaz, LPG tüplerinizi </a:t>
            </a:r>
            <a:r>
              <a:rPr lang="tr-TR" sz="2000" b="1" dirty="0" err="1">
                <a:solidFill>
                  <a:srgbClr val="FF3300"/>
                </a:solidFill>
                <a:effectLst>
                  <a:outerShdw blurRad="38100" dist="38100" dir="2700000" algn="tl">
                    <a:srgbClr val="FFFFFF"/>
                  </a:outerShdw>
                </a:effectLst>
                <a:latin typeface="Verdana" pitchFamily="34" charset="0"/>
              </a:rPr>
              <a:t>detantöründen</a:t>
            </a:r>
            <a:r>
              <a:rPr lang="tr-TR" sz="2000" b="1" dirty="0">
                <a:solidFill>
                  <a:srgbClr val="FF3300"/>
                </a:solidFill>
                <a:effectLst>
                  <a:outerShdw blurRad="38100" dist="38100" dir="2700000" algn="tl">
                    <a:srgbClr val="FFFFFF"/>
                  </a:outerShdw>
                </a:effectLst>
                <a:latin typeface="Verdana" pitchFamily="34" charset="0"/>
              </a:rPr>
              <a:t> kapatın.</a:t>
            </a:r>
          </a:p>
        </p:txBody>
      </p:sp>
      <p:sp>
        <p:nvSpPr>
          <p:cNvPr id="33" name="Text Box 22"/>
          <p:cNvSpPr txBox="1">
            <a:spLocks noChangeArrowheads="1"/>
          </p:cNvSpPr>
          <p:nvPr/>
        </p:nvSpPr>
        <p:spPr bwMode="auto">
          <a:xfrm>
            <a:off x="684213" y="5949950"/>
            <a:ext cx="8031191" cy="707886"/>
          </a:xfrm>
          <a:prstGeom prst="rect">
            <a:avLst/>
          </a:prstGeom>
          <a:solidFill>
            <a:schemeClr val="bg1">
              <a:alpha val="45000"/>
            </a:schemeClr>
          </a:solidFill>
          <a:ln w="9525">
            <a:noFill/>
            <a:miter lim="800000"/>
            <a:headEnd type="none" w="sm" len="sm"/>
            <a:tailEnd type="none" w="sm" len="sm"/>
          </a:ln>
          <a:effectLst/>
        </p:spPr>
        <p:txBody>
          <a:bodyPr wrap="square">
            <a:spAutoFit/>
          </a:bodyPr>
          <a:lstStyle/>
          <a:p>
            <a:pPr>
              <a:spcBef>
                <a:spcPct val="50000"/>
              </a:spcBef>
              <a:defRPr/>
            </a:pPr>
            <a:r>
              <a:rPr lang="tr-TR" sz="2000" b="1" dirty="0">
                <a:solidFill>
                  <a:srgbClr val="FF3300"/>
                </a:solidFill>
                <a:effectLst>
                  <a:outerShdw blurRad="38100" dist="38100" dir="2700000" algn="tl">
                    <a:srgbClr val="FFFFFF"/>
                  </a:outerShdw>
                </a:effectLst>
                <a:latin typeface="Verdana" pitchFamily="34" charset="0"/>
              </a:rPr>
              <a:t>Yaşam alanlarınızdaki ağır veya tehlike yaratacak cihaz ve eşyaları olduğu yere veya duvara sabitleyin.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1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1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up)">
                                      <p:cBhvr>
                                        <p:cTn id="3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29" grpId="0" animBg="1"/>
      <p:bldP spid="30"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5"/>
          <p:cNvSpPr>
            <a:spLocks noGrp="1"/>
          </p:cNvSpPr>
          <p:nvPr>
            <p:ph sz="half" idx="1"/>
          </p:nvPr>
        </p:nvSpPr>
        <p:spPr>
          <a:xfrm>
            <a:off x="357158" y="1285860"/>
            <a:ext cx="4643470" cy="3429000"/>
          </a:xfrm>
        </p:spPr>
        <p:txBody>
          <a:bodyPr>
            <a:normAutofit fontScale="92500" lnSpcReduction="20000"/>
          </a:bodyPr>
          <a:lstStyle/>
          <a:p>
            <a:pPr eaLnBrk="1" hangingPunct="1">
              <a:buFontTx/>
              <a:buNone/>
              <a:defRPr/>
            </a:pPr>
            <a:r>
              <a:rPr lang="tr-TR" dirty="0">
                <a:solidFill>
                  <a:schemeClr val="accent3">
                    <a:lumMod val="50000"/>
                  </a:schemeClr>
                </a:solidFill>
              </a:rPr>
              <a:t>	Sakin olun; </a:t>
            </a:r>
          </a:p>
          <a:p>
            <a:pPr lvl="1" eaLnBrk="1" hangingPunct="1">
              <a:buFont typeface="Wingdings" pitchFamily="2" charset="2"/>
              <a:buChar char="§"/>
              <a:defRPr/>
            </a:pPr>
            <a:r>
              <a:rPr lang="tr-TR" dirty="0">
                <a:solidFill>
                  <a:schemeClr val="accent3">
                    <a:lumMod val="50000"/>
                  </a:schemeClr>
                </a:solidFill>
              </a:rPr>
              <a:t>Balkondan atlamayın, </a:t>
            </a:r>
          </a:p>
          <a:p>
            <a:pPr lvl="1" eaLnBrk="1" hangingPunct="1">
              <a:buFont typeface="Wingdings" pitchFamily="2" charset="2"/>
              <a:buChar char="§"/>
              <a:defRPr/>
            </a:pPr>
            <a:r>
              <a:rPr lang="tr-TR" dirty="0">
                <a:solidFill>
                  <a:schemeClr val="accent3">
                    <a:lumMod val="50000"/>
                  </a:schemeClr>
                </a:solidFill>
              </a:rPr>
              <a:t>Merdiven kullanmayın,</a:t>
            </a:r>
          </a:p>
          <a:p>
            <a:pPr lvl="1" eaLnBrk="1" hangingPunct="1">
              <a:buFont typeface="Wingdings" pitchFamily="2" charset="2"/>
              <a:buChar char="§"/>
              <a:defRPr/>
            </a:pPr>
            <a:r>
              <a:rPr lang="tr-TR" dirty="0">
                <a:solidFill>
                  <a:schemeClr val="accent3">
                    <a:lumMod val="50000"/>
                  </a:schemeClr>
                </a:solidFill>
              </a:rPr>
              <a:t>Asansörden uzak durun,</a:t>
            </a:r>
          </a:p>
          <a:p>
            <a:pPr lvl="1" eaLnBrk="1" hangingPunct="1">
              <a:buFont typeface="Wingdings" pitchFamily="2" charset="2"/>
              <a:buChar char="§"/>
              <a:defRPr/>
            </a:pPr>
            <a:r>
              <a:rPr lang="tr-TR" dirty="0">
                <a:solidFill>
                  <a:schemeClr val="accent3">
                    <a:lumMod val="50000"/>
                  </a:schemeClr>
                </a:solidFill>
              </a:rPr>
              <a:t>Saçak altında durmayın,</a:t>
            </a:r>
          </a:p>
          <a:p>
            <a:pPr lvl="1" eaLnBrk="1" hangingPunct="1">
              <a:buFont typeface="Wingdings" pitchFamily="2" charset="2"/>
              <a:buChar char="§"/>
              <a:defRPr/>
            </a:pPr>
            <a:r>
              <a:rPr lang="tr-TR" dirty="0">
                <a:solidFill>
                  <a:schemeClr val="accent3">
                    <a:lumMod val="50000"/>
                  </a:schemeClr>
                </a:solidFill>
              </a:rPr>
              <a:t>Sokaklara, caddelere dikkat,</a:t>
            </a:r>
          </a:p>
          <a:p>
            <a:pPr lvl="1" eaLnBrk="1" hangingPunct="1">
              <a:buFont typeface="Wingdings" pitchFamily="2" charset="2"/>
              <a:buChar char="§"/>
              <a:defRPr/>
            </a:pPr>
            <a:r>
              <a:rPr lang="tr-TR" dirty="0">
                <a:solidFill>
                  <a:schemeClr val="accent3">
                    <a:lumMod val="50000"/>
                  </a:schemeClr>
                </a:solidFill>
              </a:rPr>
              <a:t>…</a:t>
            </a:r>
          </a:p>
          <a:p>
            <a:pPr eaLnBrk="1" hangingPunct="1">
              <a:defRPr/>
            </a:pPr>
            <a:endParaRPr lang="tr-TR" dirty="0">
              <a:solidFill>
                <a:schemeClr val="accent3">
                  <a:lumMod val="50000"/>
                </a:schemeClr>
              </a:solidFill>
            </a:endParaRPr>
          </a:p>
        </p:txBody>
      </p:sp>
      <p:grpSp>
        <p:nvGrpSpPr>
          <p:cNvPr id="2" name="10 İçerik Yer Tutucusu"/>
          <p:cNvGrpSpPr>
            <a:grpSpLocks noGrp="1"/>
          </p:cNvGrpSpPr>
          <p:nvPr/>
        </p:nvGrpSpPr>
        <p:grpSpPr bwMode="auto">
          <a:xfrm>
            <a:off x="5332644" y="1403350"/>
            <a:ext cx="3230270" cy="2620850"/>
            <a:chOff x="4460304" y="1412777"/>
            <a:chExt cx="3961074" cy="3767047"/>
          </a:xfrm>
        </p:grpSpPr>
        <p:pic>
          <p:nvPicPr>
            <p:cNvPr id="17" name="8 İçerik Yer Tutucusu" descr="postit.png"/>
            <p:cNvPicPr>
              <a:picLocks noChangeAspect="1"/>
            </p:cNvPicPr>
            <p:nvPr/>
          </p:nvPicPr>
          <p:blipFill>
            <a:blip r:embed="rId2"/>
            <a:srcRect/>
            <a:stretch>
              <a:fillRect/>
            </a:stretch>
          </p:blipFill>
          <p:spPr bwMode="auto">
            <a:xfrm>
              <a:off x="4460304" y="1412777"/>
              <a:ext cx="3961074" cy="3767047"/>
            </a:xfrm>
            <a:prstGeom prst="rect">
              <a:avLst/>
            </a:prstGeom>
            <a:noFill/>
            <a:ln w="9525">
              <a:noFill/>
              <a:miter lim="800000"/>
              <a:headEnd/>
              <a:tailEnd/>
            </a:ln>
          </p:spPr>
        </p:pic>
        <p:sp>
          <p:nvSpPr>
            <p:cNvPr id="18" name="12 Dikdörtgen"/>
            <p:cNvSpPr>
              <a:spLocks noChangeArrowheads="1"/>
            </p:cNvSpPr>
            <p:nvPr/>
          </p:nvSpPr>
          <p:spPr bwMode="auto">
            <a:xfrm>
              <a:off x="4814374" y="2116156"/>
              <a:ext cx="2919949" cy="1902229"/>
            </a:xfrm>
            <a:prstGeom prst="rect">
              <a:avLst/>
            </a:prstGeom>
            <a:noFill/>
            <a:ln w="9525">
              <a:noFill/>
              <a:miter lim="800000"/>
              <a:headEnd/>
              <a:tailEnd/>
            </a:ln>
          </p:spPr>
          <p:txBody>
            <a:bodyPr wrap="square" anchor="ctr">
              <a:spAutoFit/>
            </a:bodyPr>
            <a:lstStyle/>
            <a:p>
              <a:pPr algn="ctr"/>
              <a:r>
                <a:rPr lang="tr-TR" sz="1600" b="1" dirty="0">
                  <a:solidFill>
                    <a:srgbClr val="7030A0"/>
                  </a:solidFill>
                  <a:latin typeface="Arial" pitchFamily="34" charset="0"/>
                  <a:cs typeface="Arial" pitchFamily="34" charset="0"/>
                </a:rPr>
                <a:t>Her deprem  korkutucu olabilir;  ama unutmayın, sarsıntı kısa sürede sona erecektir.</a:t>
              </a:r>
            </a:p>
          </p:txBody>
        </p:sp>
      </p:grpSp>
      <p:sp>
        <p:nvSpPr>
          <p:cNvPr id="19" name="12 Metin kutusu"/>
          <p:cNvSpPr txBox="1">
            <a:spLocks noChangeArrowheads="1"/>
          </p:cNvSpPr>
          <p:nvPr/>
        </p:nvSpPr>
        <p:spPr bwMode="auto">
          <a:xfrm>
            <a:off x="428596" y="285728"/>
            <a:ext cx="6143638" cy="830997"/>
          </a:xfrm>
          <a:prstGeom prst="rect">
            <a:avLst/>
          </a:prstGeom>
          <a:noFill/>
          <a:ln w="9525">
            <a:noFill/>
            <a:miter lim="800000"/>
            <a:headEnd/>
            <a:tailEnd/>
          </a:ln>
        </p:spPr>
        <p:txBody>
          <a:bodyPr wrap="square">
            <a:spAutoFit/>
          </a:bodyPr>
          <a:lstStyle/>
          <a:p>
            <a:pPr algn="l"/>
            <a:r>
              <a:rPr lang="tr-TR" sz="2400" b="1" dirty="0">
                <a:solidFill>
                  <a:srgbClr val="7030A0"/>
                </a:solidFill>
              </a:rPr>
              <a:t>Deprem anında tehlikeli olabilecek davranışları </a:t>
            </a:r>
          </a:p>
          <a:p>
            <a:pPr algn="l"/>
            <a:r>
              <a:rPr lang="tr-TR" sz="2400" b="1" dirty="0">
                <a:solidFill>
                  <a:srgbClr val="7030A0"/>
                </a:solidFill>
              </a:rPr>
              <a:t>yapmayın!</a:t>
            </a:r>
          </a:p>
        </p:txBody>
      </p:sp>
      <p:sp>
        <p:nvSpPr>
          <p:cNvPr id="20" name="Rectangle 2"/>
          <p:cNvSpPr txBox="1">
            <a:spLocks noChangeArrowheads="1"/>
          </p:cNvSpPr>
          <p:nvPr/>
        </p:nvSpPr>
        <p:spPr>
          <a:xfrm>
            <a:off x="500034" y="4714884"/>
            <a:ext cx="8215370" cy="431800"/>
          </a:xfrm>
          <a:prstGeom prst="rect">
            <a:avLst/>
          </a:prstGeom>
          <a:noFill/>
        </p:spPr>
        <p:txBody>
          <a:bodyPr/>
          <a:lstStyle/>
          <a:p>
            <a:pPr fontAlgn="auto">
              <a:spcAft>
                <a:spcPts val="0"/>
              </a:spcAft>
              <a:defRPr/>
            </a:pPr>
            <a:r>
              <a:rPr lang="tr-TR" sz="2000" b="1" spc="-100" dirty="0">
                <a:solidFill>
                  <a:srgbClr val="FF0000"/>
                </a:solidFill>
                <a:latin typeface="Arial" pitchFamily="34" charset="0"/>
                <a:ea typeface="+mj-ea"/>
                <a:cs typeface="Arial" pitchFamily="34" charset="0"/>
              </a:rPr>
              <a:t>Önemli: </a:t>
            </a:r>
            <a:r>
              <a:rPr lang="tr-TR" sz="2000" spc="-100" dirty="0">
                <a:solidFill>
                  <a:srgbClr val="FF0000"/>
                </a:solidFill>
                <a:latin typeface="Arial" pitchFamily="34" charset="0"/>
                <a:ea typeface="+mj-ea"/>
                <a:cs typeface="Arial" pitchFamily="34" charset="0"/>
              </a:rPr>
              <a:t>Deprem anında panik/heyecan olacaktır, ancak sakin kalmaya çalışın!</a:t>
            </a:r>
          </a:p>
        </p:txBody>
      </p:sp>
    </p:spTree>
  </p:cSld>
  <p:clrMapOvr>
    <a:masterClrMapping/>
  </p:clrMapOvr>
  <p:transition advTm="9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5"/>
          <p:cNvSpPr txBox="1"/>
          <p:nvPr/>
        </p:nvSpPr>
        <p:spPr>
          <a:xfrm>
            <a:off x="0" y="5857892"/>
            <a:ext cx="9144000" cy="923330"/>
          </a:xfrm>
          <a:prstGeom prst="rect">
            <a:avLst/>
          </a:prstGeom>
          <a:solidFill>
            <a:srgbClr val="E31837"/>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tr-TR" dirty="0">
                <a:solidFill>
                  <a:srgbClr val="FFFF00"/>
                </a:solidFill>
                <a:latin typeface="Verdana" pitchFamily="34" charset="0"/>
                <a:cs typeface="Arial" pitchFamily="34" charset="0"/>
              </a:rPr>
              <a:t>Deprem sırasında bulunduğunuz en uygun yerde </a:t>
            </a:r>
          </a:p>
          <a:p>
            <a:pPr algn="ctr">
              <a:defRPr/>
            </a:pPr>
            <a:r>
              <a:rPr lang="tr-TR" b="1" dirty="0">
                <a:solidFill>
                  <a:srgbClr val="FFFF00"/>
                </a:solidFill>
                <a:latin typeface="Verdana" pitchFamily="34" charset="0"/>
                <a:cs typeface="Arial" pitchFamily="34" charset="0"/>
              </a:rPr>
              <a:t>ÇÖK – KAPAN – TUTUN </a:t>
            </a:r>
            <a:r>
              <a:rPr lang="tr-TR" dirty="0">
                <a:solidFill>
                  <a:srgbClr val="FFFF00"/>
                </a:solidFill>
                <a:latin typeface="Verdana" pitchFamily="34" charset="0"/>
                <a:cs typeface="Arial" pitchFamily="34" charset="0"/>
              </a:rPr>
              <a:t>konumuna geçerek </a:t>
            </a:r>
          </a:p>
          <a:p>
            <a:pPr algn="ctr">
              <a:defRPr/>
            </a:pPr>
            <a:r>
              <a:rPr lang="tr-TR" dirty="0">
                <a:solidFill>
                  <a:srgbClr val="FFFF00"/>
                </a:solidFill>
                <a:latin typeface="Verdana" pitchFamily="34" charset="0"/>
                <a:cs typeface="Arial" pitchFamily="34" charset="0"/>
              </a:rPr>
              <a:t>hedef küçültün ve tehlike geçinceye kadar aynı pozisyonda kalın.</a:t>
            </a:r>
          </a:p>
        </p:txBody>
      </p:sp>
      <p:sp>
        <p:nvSpPr>
          <p:cNvPr id="64517" name="Title 1"/>
          <p:cNvSpPr>
            <a:spLocks noGrp="1"/>
          </p:cNvSpPr>
          <p:nvPr>
            <p:ph type="title"/>
          </p:nvPr>
        </p:nvSpPr>
        <p:spPr>
          <a:xfrm>
            <a:off x="357158" y="214290"/>
            <a:ext cx="5867400" cy="1143000"/>
          </a:xfrm>
        </p:spPr>
        <p:txBody>
          <a:bodyPr/>
          <a:lstStyle/>
          <a:p>
            <a:pPr eaLnBrk="1" hangingPunct="1"/>
            <a:r>
              <a:rPr lang="tr-TR" sz="2400" b="1" dirty="0">
                <a:solidFill>
                  <a:srgbClr val="FF0000"/>
                </a:solidFill>
              </a:rPr>
              <a:t>Sarsıntı Hissedildiğinde;</a:t>
            </a:r>
            <a:br>
              <a:rPr lang="tr-TR" sz="2400" b="1" dirty="0">
                <a:solidFill>
                  <a:srgbClr val="FF0000"/>
                </a:solidFill>
              </a:rPr>
            </a:br>
            <a:r>
              <a:rPr lang="tr-TR" sz="2400" b="1" dirty="0">
                <a:solidFill>
                  <a:srgbClr val="FF0000"/>
                </a:solidFill>
              </a:rPr>
              <a:t>Hedef Küçült / ÇÖK – KAPAN – TUTUN </a:t>
            </a:r>
          </a:p>
        </p:txBody>
      </p:sp>
      <p:sp>
        <p:nvSpPr>
          <p:cNvPr id="12" name="8 İçerik Yer Tutucusu"/>
          <p:cNvSpPr>
            <a:spLocks noGrp="1"/>
          </p:cNvSpPr>
          <p:nvPr>
            <p:ph sz="half" idx="1"/>
          </p:nvPr>
        </p:nvSpPr>
        <p:spPr>
          <a:xfrm>
            <a:off x="357158" y="1357298"/>
            <a:ext cx="4038600" cy="4525963"/>
          </a:xfrm>
        </p:spPr>
        <p:txBody>
          <a:bodyPr rtlCol="0">
            <a:normAutofit fontScale="85000" lnSpcReduction="10000"/>
          </a:bodyPr>
          <a:lstStyle/>
          <a:p>
            <a:pPr eaLnBrk="1" fontAlgn="auto" hangingPunct="1">
              <a:spcAft>
                <a:spcPts val="0"/>
              </a:spcAft>
              <a:buFont typeface="Arial"/>
              <a:buChar char="•"/>
              <a:defRPr/>
            </a:pPr>
            <a:r>
              <a:rPr lang="tr-TR" dirty="0">
                <a:latin typeface="Arial Narrow" pitchFamily="34" charset="0"/>
              </a:rPr>
              <a:t>Güvenli  bir yerde, sağlam bir nesnenin yanında veya altında, sırtınız pencerelere dönük  olarak </a:t>
            </a:r>
            <a:r>
              <a:rPr lang="tr-TR" b="1" dirty="0">
                <a:latin typeface="Arial Narrow" pitchFamily="34" charset="0"/>
              </a:rPr>
              <a:t>ÇÖK</a:t>
            </a:r>
          </a:p>
          <a:p>
            <a:pPr eaLnBrk="1" fontAlgn="auto" hangingPunct="1">
              <a:spcAft>
                <a:spcPts val="0"/>
              </a:spcAft>
              <a:buFont typeface="Arial"/>
              <a:buChar char="•"/>
              <a:defRPr/>
            </a:pPr>
            <a:endParaRPr lang="tr-TR" dirty="0">
              <a:latin typeface="Arial Narrow" pitchFamily="34" charset="0"/>
            </a:endParaRPr>
          </a:p>
          <a:p>
            <a:pPr eaLnBrk="1" fontAlgn="auto" hangingPunct="1">
              <a:spcAft>
                <a:spcPts val="0"/>
              </a:spcAft>
              <a:buFont typeface="Arial"/>
              <a:buChar char="•"/>
              <a:defRPr/>
            </a:pPr>
            <a:r>
              <a:rPr lang="tr-TR" dirty="0">
                <a:latin typeface="Arial Narrow" pitchFamily="34" charset="0"/>
              </a:rPr>
              <a:t>Hedef küçültmek, başını ve enseni düşen cisimlerden korumak için </a:t>
            </a:r>
            <a:r>
              <a:rPr lang="tr-TR" b="1" dirty="0">
                <a:latin typeface="Arial Narrow" pitchFamily="34" charset="0"/>
              </a:rPr>
              <a:t>KAPAN</a:t>
            </a:r>
            <a:r>
              <a:rPr lang="tr-TR" dirty="0">
                <a:latin typeface="Arial Narrow" pitchFamily="34" charset="0"/>
              </a:rPr>
              <a:t> </a:t>
            </a:r>
          </a:p>
          <a:p>
            <a:pPr eaLnBrk="1" fontAlgn="auto" hangingPunct="1">
              <a:spcAft>
                <a:spcPts val="0"/>
              </a:spcAft>
              <a:buFont typeface="Arial"/>
              <a:buChar char="•"/>
              <a:defRPr/>
            </a:pPr>
            <a:endParaRPr lang="tr-TR" dirty="0">
              <a:latin typeface="Arial Narrow" pitchFamily="34" charset="0"/>
            </a:endParaRPr>
          </a:p>
          <a:p>
            <a:pPr eaLnBrk="1" fontAlgn="auto" hangingPunct="1">
              <a:spcAft>
                <a:spcPts val="0"/>
              </a:spcAft>
              <a:buFont typeface="Arial"/>
              <a:buChar char="•"/>
              <a:defRPr/>
            </a:pPr>
            <a:r>
              <a:rPr lang="tr-TR" dirty="0">
                <a:latin typeface="Arial Narrow" pitchFamily="34" charset="0"/>
              </a:rPr>
              <a:t>Savrulmamak için sağlam bir nesneye </a:t>
            </a:r>
            <a:r>
              <a:rPr lang="tr-TR" b="1" dirty="0">
                <a:latin typeface="Arial Narrow" pitchFamily="34" charset="0"/>
              </a:rPr>
              <a:t>TUTUN</a:t>
            </a:r>
            <a:r>
              <a:rPr lang="tr-TR" dirty="0">
                <a:latin typeface="Arial Narrow" pitchFamily="34" charset="0"/>
              </a:rPr>
              <a:t> </a:t>
            </a:r>
          </a:p>
          <a:p>
            <a:pPr eaLnBrk="1" fontAlgn="auto" hangingPunct="1">
              <a:spcAft>
                <a:spcPts val="0"/>
              </a:spcAft>
              <a:buFont typeface="Arial"/>
              <a:buChar char="•"/>
              <a:defRPr/>
            </a:pPr>
            <a:endParaRPr lang="tr-TR" dirty="0">
              <a:latin typeface="Arial Narrow" pitchFamily="34" charset="0"/>
            </a:endParaRPr>
          </a:p>
        </p:txBody>
      </p:sp>
      <p:pic>
        <p:nvPicPr>
          <p:cNvPr id="7" name="Picture 1" descr="C:\Users\Acer\Pictures\deprem hissetiginizde....jpg"/>
          <p:cNvPicPr>
            <a:picLocks noChangeAspect="1" noChangeArrowheads="1"/>
          </p:cNvPicPr>
          <p:nvPr/>
        </p:nvPicPr>
        <p:blipFill>
          <a:blip r:embed="rId2"/>
          <a:srcRect l="5114" t="14195" r="4886"/>
          <a:stretch>
            <a:fillRect/>
          </a:stretch>
        </p:blipFill>
        <p:spPr bwMode="auto">
          <a:xfrm>
            <a:off x="4714876" y="1571612"/>
            <a:ext cx="3989538" cy="2571768"/>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5"/>
          <p:cNvSpPr>
            <a:spLocks noGrp="1"/>
          </p:cNvSpPr>
          <p:nvPr>
            <p:ph sz="half" idx="1"/>
          </p:nvPr>
        </p:nvSpPr>
        <p:spPr>
          <a:xfrm>
            <a:off x="428625" y="1214438"/>
            <a:ext cx="3429000" cy="3429000"/>
          </a:xfrm>
        </p:spPr>
        <p:txBody>
          <a:bodyPr/>
          <a:lstStyle/>
          <a:p>
            <a:pPr eaLnBrk="1" hangingPunct="1">
              <a:buFontTx/>
              <a:buNone/>
              <a:defRPr/>
            </a:pPr>
            <a:r>
              <a:rPr lang="tr-TR" sz="2400" b="1" dirty="0">
                <a:solidFill>
                  <a:schemeClr val="accent3">
                    <a:lumMod val="50000"/>
                  </a:schemeClr>
                </a:solidFill>
              </a:rPr>
              <a:t>	</a:t>
            </a:r>
          </a:p>
        </p:txBody>
      </p:sp>
      <p:sp>
        <p:nvSpPr>
          <p:cNvPr id="5" name="12 Metin kutusu"/>
          <p:cNvSpPr txBox="1">
            <a:spLocks noChangeArrowheads="1"/>
          </p:cNvSpPr>
          <p:nvPr/>
        </p:nvSpPr>
        <p:spPr bwMode="auto">
          <a:xfrm>
            <a:off x="571472" y="285728"/>
            <a:ext cx="8143932" cy="707886"/>
          </a:xfrm>
          <a:prstGeom prst="rect">
            <a:avLst/>
          </a:prstGeom>
          <a:noFill/>
          <a:ln w="9525">
            <a:noFill/>
            <a:miter lim="800000"/>
            <a:headEnd/>
            <a:tailEnd/>
          </a:ln>
        </p:spPr>
        <p:txBody>
          <a:bodyPr wrap="square">
            <a:spAutoFit/>
          </a:bodyPr>
          <a:lstStyle/>
          <a:p>
            <a:r>
              <a:rPr lang="tr-TR" sz="2000" b="1" dirty="0">
                <a:solidFill>
                  <a:srgbClr val="FF0000"/>
                </a:solidFill>
                <a:latin typeface="Times New Roman" pitchFamily="18" charset="0"/>
                <a:cs typeface="Times New Roman" pitchFamily="18" charset="0"/>
              </a:rPr>
              <a:t>SABİTLENMİŞ AĞIR EŞYALAR HAYAT KURTARICI YERLERDİR…</a:t>
            </a:r>
          </a:p>
        </p:txBody>
      </p:sp>
      <p:sp>
        <p:nvSpPr>
          <p:cNvPr id="6" name="AutoShape 5"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sp>
        <p:nvSpPr>
          <p:cNvPr id="7" name="AutoShape 7"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sp>
        <p:nvSpPr>
          <p:cNvPr id="8" name="AutoShape 9"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pic>
        <p:nvPicPr>
          <p:cNvPr id="1026" name="Resim 2" descr="http://imidb.giresun.edu.tr/Files/ckFiles/imidb-giresun-edu-tr/Sivil%20Savunma%20Birimi/comel1.jpg"/>
          <p:cNvPicPr>
            <a:picLocks noChangeAspect="1" noChangeArrowheads="1"/>
          </p:cNvPicPr>
          <p:nvPr/>
        </p:nvPicPr>
        <p:blipFill>
          <a:blip r:embed="rId2"/>
          <a:srcRect/>
          <a:stretch>
            <a:fillRect/>
          </a:stretch>
        </p:blipFill>
        <p:spPr bwMode="auto">
          <a:xfrm>
            <a:off x="5429256" y="2786058"/>
            <a:ext cx="2586148" cy="1785950"/>
          </a:xfrm>
          <a:prstGeom prst="rect">
            <a:avLst/>
          </a:prstGeom>
          <a:noFill/>
          <a:ln w="9525">
            <a:noFill/>
            <a:miter lim="800000"/>
            <a:headEnd/>
            <a:tailEnd/>
          </a:ln>
        </p:spPr>
      </p:pic>
      <p:pic>
        <p:nvPicPr>
          <p:cNvPr id="1027" name="Resim 29" descr="C:\Users\gru-imid1-2\Pictures\RESİMLER\hayat üçgeni.jpg"/>
          <p:cNvPicPr>
            <a:picLocks noChangeAspect="1" noChangeArrowheads="1"/>
          </p:cNvPicPr>
          <p:nvPr/>
        </p:nvPicPr>
        <p:blipFill>
          <a:blip r:embed="rId3"/>
          <a:srcRect/>
          <a:stretch>
            <a:fillRect/>
          </a:stretch>
        </p:blipFill>
        <p:spPr bwMode="auto">
          <a:xfrm>
            <a:off x="5429256" y="857232"/>
            <a:ext cx="2500330" cy="1731907"/>
          </a:xfrm>
          <a:prstGeom prst="rect">
            <a:avLst/>
          </a:prstGeom>
          <a:noFill/>
          <a:ln w="9525">
            <a:noFill/>
            <a:miter lim="800000"/>
            <a:headEnd/>
            <a:tailEnd/>
          </a:ln>
        </p:spPr>
      </p:pic>
      <p:sp>
        <p:nvSpPr>
          <p:cNvPr id="11" name="10 Metin kutusu"/>
          <p:cNvSpPr txBox="1"/>
          <p:nvPr/>
        </p:nvSpPr>
        <p:spPr>
          <a:xfrm>
            <a:off x="714348" y="1214422"/>
            <a:ext cx="3929090" cy="3477875"/>
          </a:xfrm>
          <a:prstGeom prst="rect">
            <a:avLst/>
          </a:prstGeom>
          <a:noFill/>
        </p:spPr>
        <p:txBody>
          <a:bodyPr wrap="square" rtlCol="0">
            <a:spAutoFit/>
          </a:bodyPr>
          <a:lstStyle/>
          <a:p>
            <a:pPr lvl="0"/>
            <a:r>
              <a:rPr lang="tr-TR" sz="2000" dirty="0">
                <a:solidFill>
                  <a:srgbClr val="0070C0"/>
                </a:solidFill>
                <a:latin typeface="Arial" pitchFamily="34" charset="0"/>
                <a:cs typeface="Arial" pitchFamily="34" charset="0"/>
              </a:rPr>
              <a:t>Masa altları, dolgun ve hacimli koltuklar, kanepe, içi dolu sandık gibi koruma sağlayabilecek eşya yanında hayat üçgeni oluşturun. </a:t>
            </a:r>
          </a:p>
          <a:p>
            <a:pPr lvl="0"/>
            <a:endParaRPr lang="tr-TR" sz="2000" u="sng" dirty="0">
              <a:solidFill>
                <a:srgbClr val="0070C0"/>
              </a:solidFill>
              <a:latin typeface="Arial" pitchFamily="34" charset="0"/>
              <a:cs typeface="Arial" pitchFamily="34" charset="0"/>
            </a:endParaRPr>
          </a:p>
          <a:p>
            <a:pPr lvl="0"/>
            <a:r>
              <a:rPr lang="tr-TR" sz="2000" u="sng" dirty="0">
                <a:solidFill>
                  <a:srgbClr val="0070C0"/>
                </a:solidFill>
                <a:latin typeface="Arial" pitchFamily="34" charset="0"/>
                <a:cs typeface="Arial" pitchFamily="34" charset="0"/>
              </a:rPr>
              <a:t>Bina yıkılmadığı sürece</a:t>
            </a:r>
            <a:r>
              <a:rPr lang="tr-TR" sz="2000" dirty="0">
                <a:solidFill>
                  <a:srgbClr val="0070C0"/>
                </a:solidFill>
                <a:latin typeface="Arial" pitchFamily="34" charset="0"/>
                <a:cs typeface="Arial" pitchFamily="34" charset="0"/>
              </a:rPr>
              <a:t>, sabitlemiş buzdolabı, çamaşır makinesi gibi ağır eşyaların yanındaki yaşam üçgeni  koruyucu olabilir.  </a:t>
            </a:r>
          </a:p>
          <a:p>
            <a:endParaRPr lang="tr-TR" sz="2000" dirty="0">
              <a:solidFill>
                <a:srgbClr val="0070C0"/>
              </a:solidFill>
              <a:latin typeface="Arial" pitchFamily="34" charset="0"/>
              <a:cs typeface="Arial" pitchFamily="34" charset="0"/>
            </a:endParaRPr>
          </a:p>
        </p:txBody>
      </p:sp>
    </p:spTree>
  </p:cSld>
  <p:clrMapOvr>
    <a:masterClrMapping/>
  </p:clrMapOvr>
  <p:transition advTm="3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5"/>
          <p:cNvSpPr>
            <a:spLocks noGrp="1"/>
          </p:cNvSpPr>
          <p:nvPr>
            <p:ph sz="half" idx="1"/>
          </p:nvPr>
        </p:nvSpPr>
        <p:spPr>
          <a:xfrm>
            <a:off x="428625" y="1214438"/>
            <a:ext cx="3429000" cy="3429000"/>
          </a:xfrm>
        </p:spPr>
        <p:txBody>
          <a:bodyPr/>
          <a:lstStyle/>
          <a:p>
            <a:pPr eaLnBrk="1" hangingPunct="1">
              <a:buFontTx/>
              <a:buNone/>
              <a:defRPr/>
            </a:pPr>
            <a:r>
              <a:rPr lang="tr-TR" sz="2400" b="1" dirty="0">
                <a:solidFill>
                  <a:schemeClr val="accent3">
                    <a:lumMod val="50000"/>
                  </a:schemeClr>
                </a:solidFill>
              </a:rPr>
              <a:t>	Binanız yapı kurallarına uygun yapılmış, test, kontrol ve incelemelerinden geçmişse, masa altları güvenli olabilir…</a:t>
            </a:r>
          </a:p>
          <a:p>
            <a:pPr eaLnBrk="1" hangingPunct="1">
              <a:defRPr/>
            </a:pPr>
            <a:endParaRPr lang="tr-TR" sz="2400" b="1" dirty="0">
              <a:solidFill>
                <a:schemeClr val="accent3">
                  <a:lumMod val="50000"/>
                </a:schemeClr>
              </a:solidFill>
            </a:endParaRPr>
          </a:p>
        </p:txBody>
      </p:sp>
      <p:sp>
        <p:nvSpPr>
          <p:cNvPr id="5" name="12 Metin kutusu"/>
          <p:cNvSpPr txBox="1">
            <a:spLocks noChangeArrowheads="1"/>
          </p:cNvSpPr>
          <p:nvPr/>
        </p:nvSpPr>
        <p:spPr bwMode="auto">
          <a:xfrm>
            <a:off x="714348" y="357166"/>
            <a:ext cx="6357982" cy="769441"/>
          </a:xfrm>
          <a:prstGeom prst="rect">
            <a:avLst/>
          </a:prstGeom>
          <a:noFill/>
          <a:ln w="9525">
            <a:noFill/>
            <a:miter lim="800000"/>
            <a:headEnd/>
            <a:tailEnd/>
          </a:ln>
        </p:spPr>
        <p:txBody>
          <a:bodyPr wrap="square">
            <a:spAutoFit/>
          </a:bodyPr>
          <a:lstStyle/>
          <a:p>
            <a:r>
              <a:rPr lang="tr-TR" sz="2000" dirty="0">
                <a:solidFill>
                  <a:srgbClr val="FF0000"/>
                </a:solidFill>
                <a:latin typeface="Times New Roman" pitchFamily="18" charset="0"/>
                <a:cs typeface="Times New Roman" pitchFamily="18" charset="0"/>
              </a:rPr>
              <a:t>MASA ALTLARI GÜVENLİ Mİ?</a:t>
            </a:r>
          </a:p>
          <a:p>
            <a:r>
              <a:rPr lang="tr-TR" sz="2400" b="1" dirty="0">
                <a:solidFill>
                  <a:srgbClr val="FF0000"/>
                </a:solidFill>
                <a:latin typeface="Times New Roman" pitchFamily="18" charset="0"/>
                <a:cs typeface="Times New Roman" pitchFamily="18" charset="0"/>
              </a:rPr>
              <a:t>Masanın altında mı, yanında mı durmalıyız?</a:t>
            </a:r>
          </a:p>
        </p:txBody>
      </p:sp>
      <p:sp>
        <p:nvSpPr>
          <p:cNvPr id="6" name="AutoShape 5"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sp>
        <p:nvSpPr>
          <p:cNvPr id="7" name="AutoShape 7"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sp>
        <p:nvSpPr>
          <p:cNvPr id="8" name="AutoShape 9" descr="C:\Users\gru-imid1-2\Pictures\h%C3%9CRR%C4%B0YET 1999 1.webp"/>
          <p:cNvSpPr>
            <a:spLocks noChangeAspect="1" noChangeArrowheads="1"/>
          </p:cNvSpPr>
          <p:nvPr/>
        </p:nvSpPr>
        <p:spPr bwMode="auto">
          <a:xfrm>
            <a:off x="4541838" y="-144463"/>
            <a:ext cx="304800" cy="304801"/>
          </a:xfrm>
          <a:prstGeom prst="rect">
            <a:avLst/>
          </a:prstGeom>
          <a:noFill/>
          <a:ln w="9525">
            <a:noFill/>
            <a:miter lim="800000"/>
            <a:headEnd/>
            <a:tailEnd/>
          </a:ln>
        </p:spPr>
        <p:txBody>
          <a:bodyPr/>
          <a:lstStyle/>
          <a:p>
            <a:endParaRPr lang="tr-TR"/>
          </a:p>
        </p:txBody>
      </p:sp>
      <p:pic>
        <p:nvPicPr>
          <p:cNvPr id="9" name="Picture 2" descr="Deprem korkusu çocuğunuzda travma oluşturmasın"/>
          <p:cNvPicPr>
            <a:picLocks noChangeAspect="1" noChangeArrowheads="1"/>
          </p:cNvPicPr>
          <p:nvPr/>
        </p:nvPicPr>
        <p:blipFill>
          <a:blip r:embed="rId2"/>
          <a:srcRect/>
          <a:stretch>
            <a:fillRect/>
          </a:stretch>
        </p:blipFill>
        <p:spPr bwMode="auto">
          <a:xfrm>
            <a:off x="4143372" y="1285860"/>
            <a:ext cx="4000487" cy="2400292"/>
          </a:xfrm>
          <a:prstGeom prst="rect">
            <a:avLst/>
          </a:prstGeom>
          <a:ln>
            <a:noFill/>
          </a:ln>
          <a:effectLst>
            <a:softEdge rad="112500"/>
          </a:effectLst>
        </p:spPr>
      </p:pic>
    </p:spTree>
  </p:cSld>
  <p:clrMapOvr>
    <a:masterClrMapping/>
  </p:clrMapOvr>
  <p:transition advTm="2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ChangeArrowheads="1"/>
          </p:cNvSpPr>
          <p:nvPr/>
        </p:nvSpPr>
        <p:spPr bwMode="auto">
          <a:xfrm>
            <a:off x="395288" y="1412875"/>
            <a:ext cx="6408737" cy="1295400"/>
          </a:xfrm>
          <a:prstGeom prst="rect">
            <a:avLst/>
          </a:prstGeom>
          <a:noFill/>
          <a:ln w="9525">
            <a:noFill/>
            <a:miter lim="800000"/>
            <a:headEnd/>
            <a:tailEnd/>
          </a:ln>
          <a:effectLst>
            <a:outerShdw dist="45791" dir="2021404" algn="ctr" rotWithShape="0">
              <a:srgbClr val="000000"/>
            </a:outerShdw>
          </a:effectLst>
        </p:spPr>
        <p:txBody>
          <a:bodyPr anchor="b"/>
          <a:lstStyle/>
          <a:p>
            <a:pPr algn="l">
              <a:lnSpc>
                <a:spcPct val="90000"/>
              </a:lnSpc>
              <a:defRPr/>
            </a:pPr>
            <a:r>
              <a:rPr lang="tr-TR" sz="4400" b="1" dirty="0">
                <a:solidFill>
                  <a:srgbClr val="FF0000"/>
                </a:solidFill>
                <a:latin typeface="Verdana" pitchFamily="34" charset="0"/>
              </a:rPr>
              <a:t>Hemen çıkışlara koşmayın, güvenli bir yerde </a:t>
            </a:r>
          </a:p>
          <a:p>
            <a:pPr algn="l">
              <a:lnSpc>
                <a:spcPct val="90000"/>
              </a:lnSpc>
              <a:defRPr/>
            </a:pPr>
            <a:r>
              <a:rPr lang="tr-TR" sz="4400" b="1" dirty="0">
                <a:solidFill>
                  <a:srgbClr val="FF0000"/>
                </a:solidFill>
                <a:latin typeface="Verdana" pitchFamily="34" charset="0"/>
              </a:rPr>
              <a:t>bekleyin!</a:t>
            </a:r>
          </a:p>
        </p:txBody>
      </p:sp>
      <p:pic>
        <p:nvPicPr>
          <p:cNvPr id="74755" name="Picture 3" descr="çıkışlara koşma"/>
          <p:cNvPicPr>
            <a:picLocks noChangeAspect="1" noChangeArrowheads="1"/>
          </p:cNvPicPr>
          <p:nvPr/>
        </p:nvPicPr>
        <p:blipFill>
          <a:blip r:embed="rId2"/>
          <a:srcRect/>
          <a:stretch>
            <a:fillRect/>
          </a:stretch>
        </p:blipFill>
        <p:spPr bwMode="auto">
          <a:xfrm>
            <a:off x="3924300" y="2071688"/>
            <a:ext cx="4552950" cy="4365625"/>
          </a:xfrm>
          <a:prstGeom prst="rect">
            <a:avLst/>
          </a:prstGeom>
          <a:noFill/>
          <a:ln w="28575">
            <a:solidFill>
              <a:schemeClr val="hlink"/>
            </a:solidFill>
            <a:miter lim="800000"/>
            <a:headEnd/>
            <a:tailEnd/>
          </a:ln>
        </p:spPr>
      </p:pic>
      <p:sp>
        <p:nvSpPr>
          <p:cNvPr id="74756" name="Rectangle 4"/>
          <p:cNvSpPr>
            <a:spLocks noChangeArrowheads="1"/>
          </p:cNvSpPr>
          <p:nvPr/>
        </p:nvSpPr>
        <p:spPr bwMode="auto">
          <a:xfrm>
            <a:off x="1116013" y="3500438"/>
            <a:ext cx="2716212" cy="579437"/>
          </a:xfrm>
          <a:prstGeom prst="rect">
            <a:avLst/>
          </a:prstGeom>
          <a:noFill/>
          <a:ln w="9525" algn="ctr">
            <a:noFill/>
            <a:miter lim="800000"/>
            <a:headEnd/>
            <a:tailEnd/>
          </a:ln>
        </p:spPr>
        <p:txBody>
          <a:bodyPr wrap="none" anchor="ctr">
            <a:spAutoFit/>
          </a:bodyPr>
          <a:lstStyle/>
          <a:p>
            <a:pPr>
              <a:spcBef>
                <a:spcPct val="50000"/>
              </a:spcBef>
            </a:pPr>
            <a:r>
              <a:rPr lang="tr-TR" sz="3200" b="1">
                <a:latin typeface="Arial Black" pitchFamily="34" charset="0"/>
              </a:rPr>
              <a:t>Deprem anı</a:t>
            </a:r>
          </a:p>
        </p:txBody>
      </p:sp>
      <p:sp>
        <p:nvSpPr>
          <p:cNvPr id="74757" name="WordArt 5"/>
          <p:cNvSpPr>
            <a:spLocks noChangeArrowheads="1" noChangeShapeType="1" noTextEdit="1"/>
          </p:cNvSpPr>
          <p:nvPr/>
        </p:nvSpPr>
        <p:spPr bwMode="auto">
          <a:xfrm rot="-1294908">
            <a:off x="539750" y="3141663"/>
            <a:ext cx="539750" cy="2160587"/>
          </a:xfrm>
          <a:prstGeom prst="rect">
            <a:avLst/>
          </a:prstGeom>
        </p:spPr>
        <p:txBody>
          <a:bodyPr wrap="none" fromWordArt="1">
            <a:prstTxWarp prst="textPlain">
              <a:avLst>
                <a:gd name="adj" fmla="val 69310"/>
              </a:avLst>
            </a:prstTxWarp>
          </a:bodyPr>
          <a:lstStyle/>
          <a:p>
            <a:r>
              <a:rPr lang="tr-TR" sz="7200" b="1" kern="10">
                <a:ln w="38100">
                  <a:solidFill>
                    <a:srgbClr val="000000"/>
                  </a:solidFill>
                  <a:round/>
                  <a:headEnd type="none" w="sm" len="sm"/>
                  <a:tailEnd type="none" w="sm" len="sm"/>
                </a:ln>
                <a:solidFill>
                  <a:srgbClr val="FFFF00"/>
                </a:solidFill>
                <a:latin typeface="Symbol"/>
              </a:rPr>
              <a:t>!</a:t>
            </a:r>
          </a:p>
        </p:txBody>
      </p:sp>
      <p:sp>
        <p:nvSpPr>
          <p:cNvPr id="74758" name="Oval 6"/>
          <p:cNvSpPr>
            <a:spLocks noChangeArrowheads="1"/>
          </p:cNvSpPr>
          <p:nvPr/>
        </p:nvSpPr>
        <p:spPr bwMode="auto">
          <a:xfrm rot="1995132">
            <a:off x="5008563" y="5157788"/>
            <a:ext cx="1252537" cy="1366837"/>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74759" name="Oval 7"/>
          <p:cNvSpPr>
            <a:spLocks noChangeArrowheads="1"/>
          </p:cNvSpPr>
          <p:nvPr/>
        </p:nvSpPr>
        <p:spPr bwMode="auto">
          <a:xfrm rot="1995132">
            <a:off x="6516688" y="4437063"/>
            <a:ext cx="1252537" cy="1366837"/>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74760" name="Oval 8"/>
          <p:cNvSpPr>
            <a:spLocks noChangeArrowheads="1"/>
          </p:cNvSpPr>
          <p:nvPr/>
        </p:nvSpPr>
        <p:spPr bwMode="auto">
          <a:xfrm rot="1995132">
            <a:off x="3706813" y="4221163"/>
            <a:ext cx="1252537" cy="2232025"/>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74761" name="Rectangle 9"/>
          <p:cNvSpPr>
            <a:spLocks noChangeArrowheads="1"/>
          </p:cNvSpPr>
          <p:nvPr/>
        </p:nvSpPr>
        <p:spPr bwMode="auto">
          <a:xfrm>
            <a:off x="5929313" y="1500188"/>
            <a:ext cx="2517775" cy="431800"/>
          </a:xfrm>
          <a:prstGeom prst="rect">
            <a:avLst/>
          </a:prstGeom>
          <a:solidFill>
            <a:srgbClr val="66FF33">
              <a:alpha val="50195"/>
            </a:srgbClr>
          </a:solidFill>
          <a:ln w="12700" algn="ctr">
            <a:solidFill>
              <a:schemeClr val="tx1"/>
            </a:solidFill>
            <a:miter lim="800000"/>
            <a:headEnd/>
            <a:tailEnd/>
          </a:ln>
        </p:spPr>
        <p:txBody>
          <a:bodyPr wrap="none" anchor="ctr"/>
          <a:lstStyle/>
          <a:p>
            <a:r>
              <a:rPr lang="tr-TR" b="1"/>
              <a:t>AMFİLER, SALONLAR</a:t>
            </a: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428625" y="500063"/>
            <a:ext cx="6643688" cy="1295400"/>
          </a:xfrm>
          <a:prstGeom prst="rect">
            <a:avLst/>
          </a:prstGeom>
          <a:noFill/>
          <a:ln w="9525">
            <a:noFill/>
            <a:miter lim="800000"/>
            <a:headEnd/>
            <a:tailEnd/>
          </a:ln>
          <a:effectLst>
            <a:outerShdw dist="45791" dir="2021404" algn="ctr" rotWithShape="0">
              <a:srgbClr val="000000"/>
            </a:outerShdw>
          </a:effectLst>
        </p:spPr>
        <p:txBody>
          <a:bodyPr anchor="b"/>
          <a:lstStyle/>
          <a:p>
            <a:pPr algn="l">
              <a:lnSpc>
                <a:spcPct val="85000"/>
              </a:lnSpc>
              <a:defRPr/>
            </a:pPr>
            <a:r>
              <a:rPr lang="tr-TR" sz="3600" b="1" dirty="0">
                <a:solidFill>
                  <a:srgbClr val="FF0000"/>
                </a:solidFill>
                <a:latin typeface="Verdana" pitchFamily="34" charset="0"/>
              </a:rPr>
              <a:t>Sarsıntı esnasında asansör ve merdivenlere koşmayın!</a:t>
            </a:r>
          </a:p>
        </p:txBody>
      </p:sp>
      <p:pic>
        <p:nvPicPr>
          <p:cNvPr id="75779" name="Picture 3" descr="merdivan ve asansör kullanma"/>
          <p:cNvPicPr>
            <a:picLocks noChangeAspect="1" noChangeArrowheads="1"/>
          </p:cNvPicPr>
          <p:nvPr/>
        </p:nvPicPr>
        <p:blipFill>
          <a:blip r:embed="rId2"/>
          <a:srcRect/>
          <a:stretch>
            <a:fillRect/>
          </a:stretch>
        </p:blipFill>
        <p:spPr bwMode="auto">
          <a:xfrm>
            <a:off x="1062038" y="2420938"/>
            <a:ext cx="7019925" cy="4048125"/>
          </a:xfrm>
          <a:prstGeom prst="rect">
            <a:avLst/>
          </a:prstGeom>
          <a:noFill/>
          <a:ln w="38100">
            <a:solidFill>
              <a:schemeClr val="hlink"/>
            </a:solidFill>
            <a:miter lim="800000"/>
            <a:headEnd/>
            <a:tailEnd/>
          </a:ln>
        </p:spPr>
      </p:pic>
      <p:sp>
        <p:nvSpPr>
          <p:cNvPr id="75780" name="WordArt 4"/>
          <p:cNvSpPr>
            <a:spLocks noChangeArrowheads="1" noChangeShapeType="1" noTextEdit="1"/>
          </p:cNvSpPr>
          <p:nvPr/>
        </p:nvSpPr>
        <p:spPr bwMode="auto">
          <a:xfrm rot="-1066218">
            <a:off x="539750" y="2565400"/>
            <a:ext cx="539750" cy="2160588"/>
          </a:xfrm>
          <a:prstGeom prst="rect">
            <a:avLst/>
          </a:prstGeom>
        </p:spPr>
        <p:txBody>
          <a:bodyPr wrap="none" fromWordArt="1">
            <a:prstTxWarp prst="textPlain">
              <a:avLst>
                <a:gd name="adj" fmla="val 69310"/>
              </a:avLst>
            </a:prstTxWarp>
          </a:bodyPr>
          <a:lstStyle/>
          <a:p>
            <a:r>
              <a:rPr lang="tr-TR" sz="7200" b="1" kern="10">
                <a:ln w="38100">
                  <a:solidFill>
                    <a:srgbClr val="000000"/>
                  </a:solidFill>
                  <a:round/>
                  <a:headEnd type="none" w="sm" len="sm"/>
                  <a:tailEnd type="none" w="sm" len="sm"/>
                </a:ln>
                <a:solidFill>
                  <a:srgbClr val="FFFF00"/>
                </a:solidFill>
                <a:latin typeface="Symbol"/>
              </a:rPr>
              <a:t>!</a:t>
            </a:r>
          </a:p>
        </p:txBody>
      </p:sp>
      <p:sp>
        <p:nvSpPr>
          <p:cNvPr id="75781" name="Rectangle 5"/>
          <p:cNvSpPr>
            <a:spLocks noChangeArrowheads="1"/>
          </p:cNvSpPr>
          <p:nvPr/>
        </p:nvSpPr>
        <p:spPr bwMode="auto">
          <a:xfrm>
            <a:off x="3213100" y="2705100"/>
            <a:ext cx="2716213" cy="579438"/>
          </a:xfrm>
          <a:prstGeom prst="rect">
            <a:avLst/>
          </a:prstGeom>
          <a:noFill/>
          <a:ln w="9525" algn="ctr">
            <a:noFill/>
            <a:miter lim="800000"/>
            <a:headEnd/>
            <a:tailEnd/>
          </a:ln>
        </p:spPr>
        <p:txBody>
          <a:bodyPr wrap="none" anchor="ctr">
            <a:spAutoFit/>
          </a:bodyPr>
          <a:lstStyle/>
          <a:p>
            <a:pPr>
              <a:spcBef>
                <a:spcPct val="50000"/>
              </a:spcBef>
            </a:pPr>
            <a:r>
              <a:rPr lang="tr-TR" sz="3200" b="1">
                <a:latin typeface="Arial Black" pitchFamily="34" charset="0"/>
              </a:rPr>
              <a:t>Deprem anı</a:t>
            </a:r>
          </a:p>
        </p:txBody>
      </p:sp>
      <p:sp>
        <p:nvSpPr>
          <p:cNvPr id="392198" name="Oval 6"/>
          <p:cNvSpPr>
            <a:spLocks noChangeArrowheads="1"/>
          </p:cNvSpPr>
          <p:nvPr/>
        </p:nvSpPr>
        <p:spPr bwMode="auto">
          <a:xfrm>
            <a:off x="5867400" y="5157788"/>
            <a:ext cx="215900" cy="215900"/>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392199" name="Oval 7"/>
          <p:cNvSpPr>
            <a:spLocks noChangeArrowheads="1"/>
          </p:cNvSpPr>
          <p:nvPr/>
        </p:nvSpPr>
        <p:spPr bwMode="auto">
          <a:xfrm>
            <a:off x="3276600" y="3860800"/>
            <a:ext cx="215900" cy="215900"/>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75784" name="Rectangle 8"/>
          <p:cNvSpPr>
            <a:spLocks noChangeArrowheads="1"/>
          </p:cNvSpPr>
          <p:nvPr/>
        </p:nvSpPr>
        <p:spPr bwMode="auto">
          <a:xfrm>
            <a:off x="5429250" y="1928813"/>
            <a:ext cx="2643188" cy="428625"/>
          </a:xfrm>
          <a:prstGeom prst="rect">
            <a:avLst/>
          </a:prstGeom>
          <a:solidFill>
            <a:srgbClr val="66FF33">
              <a:alpha val="50195"/>
            </a:srgbClr>
          </a:solidFill>
          <a:ln w="12700" algn="ctr">
            <a:solidFill>
              <a:schemeClr val="tx1"/>
            </a:solidFill>
            <a:miter lim="800000"/>
            <a:headEnd/>
            <a:tailEnd/>
          </a:ln>
        </p:spPr>
        <p:txBody>
          <a:bodyPr wrap="none" anchor="ctr"/>
          <a:lstStyle/>
          <a:p>
            <a:r>
              <a:rPr lang="tr-TR" b="1"/>
              <a:t>İŞYERİ , KORİDORLAR</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Veri Yer Tutucusu"/>
          <p:cNvSpPr>
            <a:spLocks noGrp="1"/>
          </p:cNvSpPr>
          <p:nvPr>
            <p:ph type="dt" sz="quarter" idx="10"/>
          </p:nvPr>
        </p:nvSpPr>
        <p:spPr>
          <a:xfrm>
            <a:off x="457200" y="6248400"/>
            <a:ext cx="2133600" cy="457200"/>
          </a:xfrm>
        </p:spPr>
        <p:txBody>
          <a:bodyPr/>
          <a:lstStyle/>
          <a:p>
            <a:pPr>
              <a:defRPr/>
            </a:pPr>
            <a:fld id="{C02CCC7E-6C17-46A8-B906-067F1C100DDA}" type="datetime1">
              <a:rPr lang="tr-TR"/>
              <a:pPr>
                <a:defRPr/>
              </a:pPr>
              <a:t>13.03.2025</a:t>
            </a:fld>
            <a:endParaRPr lang="tr-TR"/>
          </a:p>
        </p:txBody>
      </p:sp>
      <p:sp>
        <p:nvSpPr>
          <p:cNvPr id="3" name="4 Altbilgi Yer Tutucusu"/>
          <p:cNvSpPr>
            <a:spLocks noGrp="1"/>
          </p:cNvSpPr>
          <p:nvPr>
            <p:ph type="ftr" sz="quarter" idx="11"/>
          </p:nvPr>
        </p:nvSpPr>
        <p:spPr>
          <a:xfrm>
            <a:off x="3124200" y="6248400"/>
            <a:ext cx="2895600" cy="457200"/>
          </a:xfrm>
        </p:spPr>
        <p:txBody>
          <a:bodyPr/>
          <a:lstStyle/>
          <a:p>
            <a:pPr>
              <a:defRPr/>
            </a:pPr>
            <a:r>
              <a:rPr lang="tr-TR"/>
              <a:t>1</a:t>
            </a:r>
          </a:p>
        </p:txBody>
      </p:sp>
      <p:sp>
        <p:nvSpPr>
          <p:cNvPr id="4" name="5 Slayt Numarası Yer Tutucusu"/>
          <p:cNvSpPr>
            <a:spLocks noGrp="1"/>
          </p:cNvSpPr>
          <p:nvPr>
            <p:ph type="sldNum" sz="quarter" idx="12"/>
          </p:nvPr>
        </p:nvSpPr>
        <p:spPr>
          <a:xfrm>
            <a:off x="6553200" y="6248400"/>
            <a:ext cx="2133600" cy="457200"/>
          </a:xfrm>
        </p:spPr>
        <p:txBody>
          <a:bodyPr/>
          <a:lstStyle/>
          <a:p>
            <a:pPr>
              <a:defRPr/>
            </a:pPr>
            <a:fld id="{628AF98E-6E13-4909-8EB0-6DEDAFA2C99E}" type="slidenum">
              <a:rPr lang="tr-TR"/>
              <a:pPr>
                <a:defRPr/>
              </a:pPr>
              <a:t>2</a:t>
            </a:fld>
            <a:endParaRPr lang="tr-TR"/>
          </a:p>
        </p:txBody>
      </p:sp>
      <p:pic>
        <p:nvPicPr>
          <p:cNvPr id="5" name="Picture 2" descr="Resim1"/>
          <p:cNvPicPr>
            <a:picLocks noChangeAspect="1" noChangeArrowheads="1"/>
          </p:cNvPicPr>
          <p:nvPr/>
        </p:nvPicPr>
        <p:blipFill>
          <a:blip r:embed="rId2"/>
          <a:srcRect/>
          <a:stretch>
            <a:fillRect/>
          </a:stretch>
        </p:blipFill>
        <p:spPr bwMode="auto">
          <a:xfrm>
            <a:off x="0" y="0"/>
            <a:ext cx="9144000" cy="6950075"/>
          </a:xfrm>
          <a:prstGeom prst="rect">
            <a:avLst/>
          </a:prstGeom>
          <a:noFill/>
          <a:ln w="9525">
            <a:noFill/>
            <a:miter lim="800000"/>
            <a:headEnd/>
            <a:tailEnd/>
          </a:ln>
        </p:spPr>
      </p:pic>
      <p:sp>
        <p:nvSpPr>
          <p:cNvPr id="6" name="Text Box 8"/>
          <p:cNvSpPr txBox="1">
            <a:spLocks noChangeArrowheads="1"/>
          </p:cNvSpPr>
          <p:nvPr/>
        </p:nvSpPr>
        <p:spPr bwMode="auto">
          <a:xfrm rot="18524191">
            <a:off x="5606257" y="523081"/>
            <a:ext cx="458788" cy="365125"/>
          </a:xfrm>
          <a:prstGeom prst="rect">
            <a:avLst/>
          </a:prstGeom>
          <a:noFill/>
          <a:ln w="12700" algn="ctr">
            <a:noFill/>
            <a:miter lim="800000"/>
            <a:headEnd/>
            <a:tailEnd/>
          </a:ln>
          <a:effectLst>
            <a:outerShdw sy="50000" rotWithShape="0">
              <a:srgbClr val="9999FF">
                <a:alpha val="50000"/>
              </a:srgbClr>
            </a:outerShdw>
          </a:effectLst>
        </p:spPr>
        <p:txBody>
          <a:bodyPr vert="eaVert">
            <a:spAutoFit/>
          </a:bodyPr>
          <a:lstStyle/>
          <a:p>
            <a:pPr>
              <a:spcBef>
                <a:spcPct val="50000"/>
              </a:spcBef>
              <a:defRPr/>
            </a:pPr>
            <a:endParaRPr lang="tr-TR"/>
          </a:p>
        </p:txBody>
      </p:sp>
      <p:sp>
        <p:nvSpPr>
          <p:cNvPr id="7" name="6 Dikdörtgen"/>
          <p:cNvSpPr/>
          <p:nvPr/>
        </p:nvSpPr>
        <p:spPr>
          <a:xfrm>
            <a:off x="3286116" y="3714752"/>
            <a:ext cx="2571768" cy="830997"/>
          </a:xfrm>
          <a:prstGeom prst="rect">
            <a:avLst/>
          </a:prstGeom>
        </p:spPr>
        <p:txBody>
          <a:bodyPr>
            <a:spAutoFit/>
          </a:bodyPr>
          <a:lstStyle/>
          <a:p>
            <a:pPr algn="ctr">
              <a:defRPr/>
            </a:pPr>
            <a:r>
              <a:rPr lang="tr-TR" sz="2400" dirty="0">
                <a:ln w="18415" cmpd="sng">
                  <a:solidFill>
                    <a:srgbClr val="FFFFFF"/>
                  </a:solidFill>
                  <a:prstDash val="solid"/>
                </a:ln>
                <a:solidFill>
                  <a:schemeClr val="accent3">
                    <a:lumMod val="20000"/>
                    <a:lumOff val="80000"/>
                  </a:schemeClr>
                </a:solidFill>
                <a:effectLst>
                  <a:glow rad="228600">
                    <a:srgbClr val="FF00FF">
                      <a:alpha val="40000"/>
                    </a:srgbClr>
                  </a:glow>
                  <a:outerShdw blurRad="63500" dir="3600000" algn="tl" rotWithShape="0">
                    <a:srgbClr val="000000">
                      <a:alpha val="70000"/>
                    </a:srgbClr>
                  </a:outerShdw>
                </a:effectLst>
                <a:latin typeface="Arial" pitchFamily="34" charset="0"/>
                <a:cs typeface="Arial" pitchFamily="34" charset="0"/>
              </a:rPr>
              <a:t>Güvenli Yaşam </a:t>
            </a:r>
            <a:br>
              <a:rPr lang="tr-TR" sz="2400" dirty="0">
                <a:ln w="18415" cmpd="sng">
                  <a:solidFill>
                    <a:srgbClr val="FFFFFF"/>
                  </a:solidFill>
                  <a:prstDash val="solid"/>
                </a:ln>
                <a:solidFill>
                  <a:schemeClr val="accent3">
                    <a:lumMod val="20000"/>
                    <a:lumOff val="80000"/>
                  </a:schemeClr>
                </a:solidFill>
                <a:effectLst>
                  <a:glow rad="228600">
                    <a:srgbClr val="FF00FF">
                      <a:alpha val="40000"/>
                    </a:srgbClr>
                  </a:glow>
                  <a:outerShdw blurRad="63500" dir="3600000" algn="tl" rotWithShape="0">
                    <a:srgbClr val="000000">
                      <a:alpha val="70000"/>
                    </a:srgbClr>
                  </a:outerShdw>
                </a:effectLst>
                <a:latin typeface="Arial" pitchFamily="34" charset="0"/>
                <a:cs typeface="Arial" pitchFamily="34" charset="0"/>
              </a:rPr>
            </a:br>
            <a:r>
              <a:rPr lang="tr-TR" sz="2400" dirty="0">
                <a:ln w="18415" cmpd="sng">
                  <a:solidFill>
                    <a:srgbClr val="FFFFFF"/>
                  </a:solidFill>
                  <a:prstDash val="solid"/>
                </a:ln>
                <a:solidFill>
                  <a:schemeClr val="accent3">
                    <a:lumMod val="20000"/>
                    <a:lumOff val="80000"/>
                  </a:schemeClr>
                </a:solidFill>
                <a:effectLst>
                  <a:glow rad="228600">
                    <a:srgbClr val="FF00FF">
                      <a:alpha val="40000"/>
                    </a:srgbClr>
                  </a:glow>
                  <a:outerShdw blurRad="63500" dir="3600000" algn="tl" rotWithShape="0">
                    <a:srgbClr val="000000">
                      <a:alpha val="70000"/>
                    </a:srgbClr>
                  </a:outerShdw>
                </a:effectLst>
                <a:latin typeface="Arial" pitchFamily="34" charset="0"/>
                <a:cs typeface="Arial" pitchFamily="34" charset="0"/>
              </a:rPr>
              <a:t>Nedir?</a:t>
            </a:r>
            <a:endParaRPr lang="tr-TR" sz="2400" dirty="0">
              <a:ln w="18415" cmpd="sng">
                <a:solidFill>
                  <a:srgbClr val="FFFFFF"/>
                </a:solidFill>
                <a:prstDash val="solid"/>
              </a:ln>
              <a:solidFill>
                <a:schemeClr val="accent3">
                  <a:lumMod val="20000"/>
                  <a:lumOff val="80000"/>
                </a:schemeClr>
              </a:solidFill>
              <a:effectLst>
                <a:glow rad="228600">
                  <a:srgbClr val="FF00FF">
                    <a:alpha val="40000"/>
                  </a:srgbClr>
                </a:glow>
                <a:outerShdw blurRad="63500" dir="3600000" algn="tl" rotWithShape="0">
                  <a:srgbClr val="000000">
                    <a:alpha val="70000"/>
                  </a:srgbClr>
                </a:outerShdw>
              </a:effectLst>
            </a:endParaRPr>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1" presetClass="exit" presetSubtype="0" fill="hold" grpId="1"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eğt ranza yanı"/>
          <p:cNvPicPr>
            <a:picLocks noChangeAspect="1" noChangeArrowheads="1"/>
          </p:cNvPicPr>
          <p:nvPr/>
        </p:nvPicPr>
        <p:blipFill>
          <a:blip r:embed="rId2">
            <a:lum bright="12000"/>
          </a:blip>
          <a:srcRect/>
          <a:stretch>
            <a:fillRect/>
          </a:stretch>
        </p:blipFill>
        <p:spPr bwMode="auto">
          <a:xfrm>
            <a:off x="806450" y="1447800"/>
            <a:ext cx="7467600" cy="3581400"/>
          </a:xfrm>
          <a:prstGeom prst="rect">
            <a:avLst/>
          </a:prstGeom>
          <a:noFill/>
          <a:ln w="57150">
            <a:solidFill>
              <a:schemeClr val="bg2"/>
            </a:solidFill>
            <a:miter lim="800000"/>
            <a:headEnd/>
            <a:tailEnd/>
          </a:ln>
        </p:spPr>
      </p:pic>
      <p:sp>
        <p:nvSpPr>
          <p:cNvPr id="249859" name="Text Box 3"/>
          <p:cNvSpPr txBox="1">
            <a:spLocks noChangeArrowheads="1"/>
          </p:cNvSpPr>
          <p:nvPr/>
        </p:nvSpPr>
        <p:spPr bwMode="auto">
          <a:xfrm>
            <a:off x="1274763" y="5326063"/>
            <a:ext cx="6529387" cy="579437"/>
          </a:xfrm>
          <a:prstGeom prst="rect">
            <a:avLst/>
          </a:prstGeom>
          <a:noFill/>
          <a:ln w="9525">
            <a:noFill/>
            <a:miter lim="800000"/>
            <a:headEnd/>
            <a:tailEnd/>
          </a:ln>
          <a:effectLst/>
        </p:spPr>
        <p:txBody>
          <a:bodyPr wrap="none">
            <a:spAutoFit/>
          </a:bodyPr>
          <a:lstStyle/>
          <a:p>
            <a:pPr algn="l">
              <a:defRPr/>
            </a:pPr>
            <a:r>
              <a:rPr lang="tr-TR" sz="3200">
                <a:solidFill>
                  <a:srgbClr val="FF3300"/>
                </a:solidFill>
                <a:effectLst>
                  <a:outerShdw blurRad="38100" dist="38100" dir="2700000" algn="tl">
                    <a:srgbClr val="FFFFFF"/>
                  </a:outerShdw>
                </a:effectLst>
              </a:rPr>
              <a:t>Ranza,karyola yanları sizi koruyabilir..</a:t>
            </a:r>
          </a:p>
        </p:txBody>
      </p:sp>
      <p:sp>
        <p:nvSpPr>
          <p:cNvPr id="76804" name="Rectangle 4"/>
          <p:cNvSpPr>
            <a:spLocks noChangeArrowheads="1"/>
          </p:cNvSpPr>
          <p:nvPr/>
        </p:nvSpPr>
        <p:spPr bwMode="auto">
          <a:xfrm>
            <a:off x="2182813" y="809625"/>
            <a:ext cx="4462462" cy="338138"/>
          </a:xfrm>
          <a:prstGeom prst="rect">
            <a:avLst/>
          </a:prstGeom>
          <a:solidFill>
            <a:srgbClr val="FF0000"/>
          </a:solidFill>
          <a:ln w="9525" algn="ctr">
            <a:noFill/>
            <a:miter lim="800000"/>
            <a:headEnd/>
            <a:tailEnd/>
          </a:ln>
        </p:spPr>
        <p:txBody>
          <a:bodyPr wrap="none" anchor="ctr">
            <a:spAutoFit/>
          </a:bodyPr>
          <a:lstStyle/>
          <a:p>
            <a:pPr>
              <a:spcBef>
                <a:spcPct val="50000"/>
              </a:spcBef>
            </a:pPr>
            <a:r>
              <a:rPr lang="tr-TR" sz="1600" b="1">
                <a:latin typeface="Arial Black" pitchFamily="34" charset="0"/>
              </a:rPr>
              <a:t>DEPREME UYKUDA YAKALANIRSANIZ</a:t>
            </a:r>
          </a:p>
        </p:txBody>
      </p:sp>
      <p:sp>
        <p:nvSpPr>
          <p:cNvPr id="76805" name="Oval 5"/>
          <p:cNvSpPr>
            <a:spLocks noChangeArrowheads="1"/>
          </p:cNvSpPr>
          <p:nvPr/>
        </p:nvSpPr>
        <p:spPr bwMode="auto">
          <a:xfrm>
            <a:off x="2668588" y="1941513"/>
            <a:ext cx="3168650" cy="2952750"/>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249862" name="Oval 6"/>
          <p:cNvSpPr>
            <a:spLocks noChangeArrowheads="1"/>
          </p:cNvSpPr>
          <p:nvPr/>
        </p:nvSpPr>
        <p:spPr bwMode="auto">
          <a:xfrm>
            <a:off x="939800" y="2446338"/>
            <a:ext cx="287338" cy="287337"/>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76807" name="Rectangle 8"/>
          <p:cNvSpPr>
            <a:spLocks noChangeArrowheads="1"/>
          </p:cNvSpPr>
          <p:nvPr/>
        </p:nvSpPr>
        <p:spPr bwMode="auto">
          <a:xfrm>
            <a:off x="3500438" y="214313"/>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b="1">
                <a:solidFill>
                  <a:srgbClr val="D82900"/>
                </a:solidFill>
                <a:latin typeface="Arial Black" pitchFamily="34" charset="0"/>
              </a:rPr>
              <a:t>Deprem anı</a:t>
            </a:r>
          </a:p>
        </p:txBody>
      </p:sp>
      <p:sp>
        <p:nvSpPr>
          <p:cNvPr id="249865" name="Rectangle 9"/>
          <p:cNvSpPr>
            <a:spLocks noChangeArrowheads="1"/>
          </p:cNvSpPr>
          <p:nvPr/>
        </p:nvSpPr>
        <p:spPr bwMode="auto">
          <a:xfrm>
            <a:off x="2720975" y="3022600"/>
            <a:ext cx="3043238" cy="720725"/>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r>
              <a:rPr lang="tr-TR" sz="2000" b="1" dirty="0">
                <a:solidFill>
                  <a:srgbClr val="FF3300"/>
                </a:solidFill>
                <a:effectLst>
                  <a:outerShdw blurRad="38100" dist="38100" dir="2700000" algn="tl">
                    <a:srgbClr val="000000"/>
                  </a:outerShdw>
                </a:effectLst>
                <a:latin typeface="Arial Black" pitchFamily="34" charset="0"/>
              </a:rPr>
              <a:t>YAT-KÜÇÜL-KORUN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2000"/>
                                  </p:stCondLst>
                                  <p:childTnLst>
                                    <p:animClr clrSpc="rgb" dir="cw">
                                      <p:cBhvr>
                                        <p:cTn id="6" dur="2000" fill="hold"/>
                                        <p:tgtEl>
                                          <p:spTgt spid="249859"/>
                                        </p:tgtEl>
                                        <p:attrNameLst>
                                          <p:attrName>fillcolor</p:attrName>
                                        </p:attrNameLst>
                                      </p:cBhvr>
                                      <p:to>
                                        <a:schemeClr val="tx1"/>
                                      </p:to>
                                    </p:animClr>
                                    <p:set>
                                      <p:cBhvr>
                                        <p:cTn id="7" dur="2000" fill="hold"/>
                                        <p:tgtEl>
                                          <p:spTgt spid="249859"/>
                                        </p:tgtEl>
                                        <p:attrNameLst>
                                          <p:attrName>fill.type</p:attrName>
                                        </p:attrNameLst>
                                      </p:cBhvr>
                                      <p:to>
                                        <p:strVal val="solid"/>
                                      </p:to>
                                    </p:set>
                                    <p:set>
                                      <p:cBhvr>
                                        <p:cTn id="8" dur="2000" fill="hold"/>
                                        <p:tgtEl>
                                          <p:spTgt spid="249859"/>
                                        </p:tgtEl>
                                        <p:attrNameLst>
                                          <p:attrName>fill.on</p:attrName>
                                        </p:attrNameLst>
                                      </p:cBhvr>
                                      <p:to>
                                        <p:strVal val="true"/>
                                      </p:to>
                                    </p:set>
                                  </p:childTnLst>
                                </p:cTn>
                              </p:par>
                            </p:childTnLst>
                          </p:cTn>
                        </p:par>
                        <p:par>
                          <p:cTn id="9" fill="hold">
                            <p:stCondLst>
                              <p:cond delay="4000"/>
                            </p:stCondLst>
                            <p:childTnLst>
                              <p:par>
                                <p:cTn id="10" presetID="10" presetClass="entr" presetSubtype="0" fill="hold" grpId="0" nodeType="afterEffect">
                                  <p:stCondLst>
                                    <p:cond delay="1000"/>
                                  </p:stCondLst>
                                  <p:childTnLst>
                                    <p:set>
                                      <p:cBhvr>
                                        <p:cTn id="11" dur="1" fill="hold">
                                          <p:stCondLst>
                                            <p:cond delay="0"/>
                                          </p:stCondLst>
                                        </p:cTn>
                                        <p:tgtEl>
                                          <p:spTgt spid="249865"/>
                                        </p:tgtEl>
                                        <p:attrNameLst>
                                          <p:attrName>style.visibility</p:attrName>
                                        </p:attrNameLst>
                                      </p:cBhvr>
                                      <p:to>
                                        <p:strVal val="visible"/>
                                      </p:to>
                                    </p:set>
                                    <p:animEffect transition="in" filter="fade">
                                      <p:cBhvr>
                                        <p:cTn id="12" dur="500"/>
                                        <p:tgtEl>
                                          <p:spTgt spid="249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eğt banyo"/>
          <p:cNvPicPr>
            <a:picLocks noChangeAspect="1" noChangeArrowheads="1"/>
          </p:cNvPicPr>
          <p:nvPr/>
        </p:nvPicPr>
        <p:blipFill>
          <a:blip r:embed="rId2"/>
          <a:srcRect/>
          <a:stretch>
            <a:fillRect/>
          </a:stretch>
        </p:blipFill>
        <p:spPr bwMode="auto">
          <a:xfrm>
            <a:off x="723900" y="1412875"/>
            <a:ext cx="7491438" cy="4416363"/>
          </a:xfrm>
          <a:prstGeom prst="rect">
            <a:avLst/>
          </a:prstGeom>
          <a:noFill/>
          <a:ln w="57150">
            <a:solidFill>
              <a:schemeClr val="bg2"/>
            </a:solidFill>
            <a:miter lim="800000"/>
            <a:headEnd/>
            <a:tailEnd/>
          </a:ln>
        </p:spPr>
      </p:pic>
      <p:sp>
        <p:nvSpPr>
          <p:cNvPr id="250883" name="Text Box 3"/>
          <p:cNvSpPr txBox="1">
            <a:spLocks noChangeArrowheads="1"/>
          </p:cNvSpPr>
          <p:nvPr/>
        </p:nvSpPr>
        <p:spPr bwMode="auto">
          <a:xfrm>
            <a:off x="1979613" y="6165850"/>
            <a:ext cx="5656262" cy="519113"/>
          </a:xfrm>
          <a:prstGeom prst="rect">
            <a:avLst/>
          </a:prstGeom>
          <a:noFill/>
          <a:ln w="9525">
            <a:noFill/>
            <a:miter lim="800000"/>
            <a:headEnd/>
            <a:tailEnd/>
          </a:ln>
        </p:spPr>
        <p:txBody>
          <a:bodyPr wrap="none">
            <a:spAutoFit/>
          </a:bodyPr>
          <a:lstStyle/>
          <a:p>
            <a:pPr algn="l"/>
            <a:r>
              <a:rPr lang="tr-TR" sz="2800" dirty="0">
                <a:effectLst>
                  <a:outerShdw blurRad="38100" dist="38100" dir="2700000" algn="tl">
                    <a:srgbClr val="000000">
                      <a:alpha val="43137"/>
                    </a:srgbClr>
                  </a:outerShdw>
                </a:effectLst>
              </a:rPr>
              <a:t>Banyoda bu alanlara sığınabilirsiniz…</a:t>
            </a:r>
          </a:p>
        </p:txBody>
      </p:sp>
      <p:sp>
        <p:nvSpPr>
          <p:cNvPr id="77828" name="Rectangle 4"/>
          <p:cNvSpPr>
            <a:spLocks noChangeArrowheads="1"/>
          </p:cNvSpPr>
          <p:nvPr/>
        </p:nvSpPr>
        <p:spPr bwMode="auto">
          <a:xfrm>
            <a:off x="3214688" y="836613"/>
            <a:ext cx="2571750" cy="369887"/>
          </a:xfrm>
          <a:prstGeom prst="rect">
            <a:avLst/>
          </a:prstGeom>
          <a:solidFill>
            <a:srgbClr val="FF0000"/>
          </a:solidFill>
          <a:ln w="9525" algn="ctr">
            <a:noFill/>
            <a:miter lim="800000"/>
            <a:headEnd/>
            <a:tailEnd/>
          </a:ln>
        </p:spPr>
        <p:txBody>
          <a:bodyPr anchor="ctr">
            <a:spAutoFit/>
          </a:bodyPr>
          <a:lstStyle/>
          <a:p>
            <a:pPr>
              <a:spcBef>
                <a:spcPct val="50000"/>
              </a:spcBef>
            </a:pPr>
            <a:r>
              <a:rPr lang="tr-TR" b="1">
                <a:latin typeface="Arial Black" pitchFamily="34" charset="0"/>
              </a:rPr>
              <a:t>BANYODAYSANIZ</a:t>
            </a:r>
          </a:p>
        </p:txBody>
      </p:sp>
      <p:sp>
        <p:nvSpPr>
          <p:cNvPr id="77829" name="Oval 5"/>
          <p:cNvSpPr>
            <a:spLocks noChangeArrowheads="1"/>
          </p:cNvSpPr>
          <p:nvPr/>
        </p:nvSpPr>
        <p:spPr bwMode="auto">
          <a:xfrm rot="182577">
            <a:off x="1835150" y="3048000"/>
            <a:ext cx="3816350" cy="3168650"/>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77830" name="Rectangle 6"/>
          <p:cNvSpPr>
            <a:spLocks noChangeArrowheads="1"/>
          </p:cNvSpPr>
          <p:nvPr/>
        </p:nvSpPr>
        <p:spPr bwMode="auto">
          <a:xfrm>
            <a:off x="3532188" y="333375"/>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b="1">
                <a:solidFill>
                  <a:srgbClr val="D82900"/>
                </a:solidFill>
                <a:latin typeface="Arial Black" pitchFamily="34" charset="0"/>
              </a:rPr>
              <a:t>Deprem anı</a:t>
            </a:r>
          </a:p>
        </p:txBody>
      </p:sp>
      <p:sp>
        <p:nvSpPr>
          <p:cNvPr id="250887" name="Oval 7"/>
          <p:cNvSpPr>
            <a:spLocks noChangeArrowheads="1"/>
          </p:cNvSpPr>
          <p:nvPr/>
        </p:nvSpPr>
        <p:spPr bwMode="auto">
          <a:xfrm>
            <a:off x="1403350" y="1917700"/>
            <a:ext cx="287338" cy="287338"/>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250888" name="Oval 8"/>
          <p:cNvSpPr>
            <a:spLocks noChangeArrowheads="1"/>
          </p:cNvSpPr>
          <p:nvPr/>
        </p:nvSpPr>
        <p:spPr bwMode="auto">
          <a:xfrm>
            <a:off x="5292725" y="4797425"/>
            <a:ext cx="287338" cy="287338"/>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250889" name="Rectangle 9"/>
          <p:cNvSpPr>
            <a:spLocks noChangeArrowheads="1"/>
          </p:cNvSpPr>
          <p:nvPr/>
        </p:nvSpPr>
        <p:spPr bwMode="auto">
          <a:xfrm>
            <a:off x="2195513" y="4221163"/>
            <a:ext cx="3043237" cy="720725"/>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r>
              <a:rPr lang="tr-TR" sz="2000" b="1">
                <a:solidFill>
                  <a:srgbClr val="FF3300"/>
                </a:solidFill>
                <a:effectLst>
                  <a:outerShdw blurRad="38100" dist="38100" dir="2700000" algn="tl">
                    <a:srgbClr val="000000"/>
                  </a:outerShdw>
                </a:effectLst>
                <a:latin typeface="Arial Black" pitchFamily="34" charset="0"/>
              </a:rPr>
              <a:t>YAT-KAPAN-KORUN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0"/>
                                  </p:stCondLst>
                                  <p:childTnLst>
                                    <p:animClr clrSpc="rgb" dir="cw">
                                      <p:cBhvr>
                                        <p:cTn id="6" dur="2000" fill="hold"/>
                                        <p:tgtEl>
                                          <p:spTgt spid="250883"/>
                                        </p:tgtEl>
                                        <p:attrNameLst>
                                          <p:attrName>fillcolor</p:attrName>
                                        </p:attrNameLst>
                                      </p:cBhvr>
                                      <p:to>
                                        <a:srgbClr val="FF3300"/>
                                      </p:to>
                                    </p:animClr>
                                    <p:set>
                                      <p:cBhvr>
                                        <p:cTn id="7" dur="2000" fill="hold"/>
                                        <p:tgtEl>
                                          <p:spTgt spid="250883"/>
                                        </p:tgtEl>
                                        <p:attrNameLst>
                                          <p:attrName>fill.type</p:attrName>
                                        </p:attrNameLst>
                                      </p:cBhvr>
                                      <p:to>
                                        <p:strVal val="solid"/>
                                      </p:to>
                                    </p:set>
                                    <p:set>
                                      <p:cBhvr>
                                        <p:cTn id="8" dur="2000" fill="hold"/>
                                        <p:tgtEl>
                                          <p:spTgt spid="250883"/>
                                        </p:tgtEl>
                                        <p:attrNameLst>
                                          <p:attrName>fill.on</p:attrName>
                                        </p:attrNameLst>
                                      </p:cBhvr>
                                      <p:to>
                                        <p:strVal val="true"/>
                                      </p:to>
                                    </p:set>
                                  </p:childTnLst>
                                </p:cTn>
                              </p:par>
                            </p:childTnLst>
                          </p:cTn>
                        </p:par>
                        <p:par>
                          <p:cTn id="9" fill="hold">
                            <p:stCondLst>
                              <p:cond delay="7000"/>
                            </p:stCondLst>
                            <p:childTnLst>
                              <p:par>
                                <p:cTn id="10" presetID="10" presetClass="entr" presetSubtype="0" fill="hold" grpId="0" nodeType="afterEffect">
                                  <p:stCondLst>
                                    <p:cond delay="1000"/>
                                  </p:stCondLst>
                                  <p:childTnLst>
                                    <p:set>
                                      <p:cBhvr>
                                        <p:cTn id="11" dur="1" fill="hold">
                                          <p:stCondLst>
                                            <p:cond delay="0"/>
                                          </p:stCondLst>
                                        </p:cTn>
                                        <p:tgtEl>
                                          <p:spTgt spid="250889"/>
                                        </p:tgtEl>
                                        <p:attrNameLst>
                                          <p:attrName>style.visibility</p:attrName>
                                        </p:attrNameLst>
                                      </p:cBhvr>
                                      <p:to>
                                        <p:strVal val="visible"/>
                                      </p:to>
                                    </p:set>
                                    <p:animEffect transition="in" filter="fade">
                                      <p:cBhvr>
                                        <p:cTn id="12" dur="500"/>
                                        <p:tgtEl>
                                          <p:spTgt spid="250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5" name="Text Box 3"/>
          <p:cNvSpPr txBox="1">
            <a:spLocks noChangeArrowheads="1"/>
          </p:cNvSpPr>
          <p:nvPr/>
        </p:nvSpPr>
        <p:spPr bwMode="auto">
          <a:xfrm>
            <a:off x="1797050" y="5805488"/>
            <a:ext cx="5313186" cy="523220"/>
          </a:xfrm>
          <a:prstGeom prst="rect">
            <a:avLst/>
          </a:prstGeom>
          <a:noFill/>
          <a:ln w="9525">
            <a:noFill/>
            <a:miter lim="800000"/>
            <a:headEnd/>
            <a:tailEnd/>
          </a:ln>
        </p:spPr>
        <p:txBody>
          <a:bodyPr wrap="none">
            <a:spAutoFit/>
          </a:bodyPr>
          <a:lstStyle/>
          <a:p>
            <a:pPr algn="l"/>
            <a:r>
              <a:rPr lang="tr-TR" sz="2800" dirty="0"/>
              <a:t>Bu ağır eşya yanına sığınabilirsiniz…</a:t>
            </a:r>
          </a:p>
        </p:txBody>
      </p:sp>
      <p:sp>
        <p:nvSpPr>
          <p:cNvPr id="78851" name="Rectangle 4"/>
          <p:cNvSpPr>
            <a:spLocks noChangeArrowheads="1"/>
          </p:cNvSpPr>
          <p:nvPr/>
        </p:nvSpPr>
        <p:spPr bwMode="auto">
          <a:xfrm>
            <a:off x="1295400" y="836613"/>
            <a:ext cx="6553200" cy="457200"/>
          </a:xfrm>
          <a:prstGeom prst="rect">
            <a:avLst/>
          </a:prstGeom>
          <a:solidFill>
            <a:srgbClr val="FF0000"/>
          </a:solidFill>
          <a:ln w="9525" algn="ctr">
            <a:noFill/>
            <a:miter lim="800000"/>
            <a:headEnd/>
            <a:tailEnd/>
          </a:ln>
        </p:spPr>
        <p:txBody>
          <a:bodyPr anchor="ctr">
            <a:spAutoFit/>
          </a:bodyPr>
          <a:lstStyle/>
          <a:p>
            <a:pPr>
              <a:spcBef>
                <a:spcPct val="50000"/>
              </a:spcBef>
            </a:pPr>
            <a:r>
              <a:rPr lang="tr-TR" sz="2400" b="1">
                <a:latin typeface="Arial Black" pitchFamily="34" charset="0"/>
              </a:rPr>
              <a:t>BANYO YA DA MUTFAKTAYSANIZ</a:t>
            </a:r>
          </a:p>
        </p:txBody>
      </p:sp>
      <p:sp>
        <p:nvSpPr>
          <p:cNvPr id="78852" name="Rectangle 6"/>
          <p:cNvSpPr>
            <a:spLocks noChangeArrowheads="1"/>
          </p:cNvSpPr>
          <p:nvPr/>
        </p:nvSpPr>
        <p:spPr bwMode="auto">
          <a:xfrm>
            <a:off x="3532188" y="333375"/>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b="1">
                <a:solidFill>
                  <a:srgbClr val="D82900"/>
                </a:solidFill>
                <a:latin typeface="Arial Black" pitchFamily="34" charset="0"/>
              </a:rPr>
              <a:t>Deprem anı</a:t>
            </a:r>
          </a:p>
        </p:txBody>
      </p:sp>
      <p:pic>
        <p:nvPicPr>
          <p:cNvPr id="356361" name="Picture 9"/>
          <p:cNvPicPr>
            <a:picLocks noChangeAspect="1" noChangeArrowheads="1"/>
          </p:cNvPicPr>
          <p:nvPr/>
        </p:nvPicPr>
        <p:blipFill>
          <a:blip r:embed="rId2"/>
          <a:srcRect/>
          <a:stretch>
            <a:fillRect/>
          </a:stretch>
        </p:blipFill>
        <p:spPr bwMode="auto">
          <a:xfrm>
            <a:off x="1582738" y="1700213"/>
            <a:ext cx="5976937" cy="4132262"/>
          </a:xfrm>
          <a:prstGeom prst="rect">
            <a:avLst/>
          </a:prstGeom>
          <a:noFill/>
          <a:ln w="12700" algn="ctr">
            <a:noFill/>
            <a:miter lim="800000"/>
            <a:headEnd/>
            <a:tailEnd/>
          </a:ln>
          <a:effectLst>
            <a:outerShdw sy="50000" rotWithShape="0">
              <a:srgbClr val="9999FF">
                <a:alpha val="50000"/>
              </a:srgbClr>
            </a:outerShdw>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0"/>
                                  </p:stCondLst>
                                  <p:childTnLst>
                                    <p:animClr clrSpc="rgb" dir="cw">
                                      <p:cBhvr>
                                        <p:cTn id="6" dur="2000" fill="hold"/>
                                        <p:tgtEl>
                                          <p:spTgt spid="356355"/>
                                        </p:tgtEl>
                                        <p:attrNameLst>
                                          <p:attrName>fillcolor</p:attrName>
                                        </p:attrNameLst>
                                      </p:cBhvr>
                                      <p:to>
                                        <a:srgbClr val="FF3300"/>
                                      </p:to>
                                    </p:animClr>
                                    <p:set>
                                      <p:cBhvr>
                                        <p:cTn id="7" dur="2000" fill="hold"/>
                                        <p:tgtEl>
                                          <p:spTgt spid="356355"/>
                                        </p:tgtEl>
                                        <p:attrNameLst>
                                          <p:attrName>fill.type</p:attrName>
                                        </p:attrNameLst>
                                      </p:cBhvr>
                                      <p:to>
                                        <p:strVal val="solid"/>
                                      </p:to>
                                    </p:set>
                                    <p:set>
                                      <p:cBhvr>
                                        <p:cTn id="8" dur="2000" fill="hold"/>
                                        <p:tgtEl>
                                          <p:spTgt spid="35635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1143000" y="5286375"/>
            <a:ext cx="7221538" cy="584200"/>
          </a:xfrm>
          <a:prstGeom prst="rect">
            <a:avLst/>
          </a:prstGeom>
          <a:noFill/>
          <a:ln w="9525">
            <a:noFill/>
            <a:miter lim="800000"/>
            <a:headEnd/>
            <a:tailEnd/>
          </a:ln>
        </p:spPr>
        <p:txBody>
          <a:bodyPr wrap="none">
            <a:spAutoFit/>
          </a:bodyPr>
          <a:lstStyle/>
          <a:p>
            <a:pPr algn="l">
              <a:defRPr/>
            </a:pPr>
            <a:r>
              <a:rPr lang="tr-TR" sz="3200" dirty="0">
                <a:solidFill>
                  <a:srgbClr val="FF3300"/>
                </a:solidFill>
                <a:effectLst>
                  <a:outerShdw blurRad="38100" dist="38100" dir="2700000" algn="tl">
                    <a:srgbClr val="000000">
                      <a:alpha val="43137"/>
                    </a:srgbClr>
                  </a:outerShdw>
                </a:effectLst>
              </a:rPr>
              <a:t>Masa altı </a:t>
            </a:r>
            <a:r>
              <a:rPr lang="tr-TR" sz="3200" dirty="0">
                <a:solidFill>
                  <a:srgbClr val="FF3300"/>
                </a:solidFill>
              </a:rPr>
              <a:t>ve tezgâh önüne  sığınabilirsiniz.</a:t>
            </a:r>
          </a:p>
        </p:txBody>
      </p:sp>
      <p:sp>
        <p:nvSpPr>
          <p:cNvPr id="79875" name="Rectangle 3"/>
          <p:cNvSpPr>
            <a:spLocks noChangeArrowheads="1"/>
          </p:cNvSpPr>
          <p:nvPr/>
        </p:nvSpPr>
        <p:spPr bwMode="auto">
          <a:xfrm>
            <a:off x="2933700" y="862013"/>
            <a:ext cx="3384550" cy="457200"/>
          </a:xfrm>
          <a:prstGeom prst="rect">
            <a:avLst/>
          </a:prstGeom>
          <a:solidFill>
            <a:srgbClr val="FF0000"/>
          </a:solidFill>
          <a:ln w="9525" algn="ctr">
            <a:noFill/>
            <a:miter lim="800000"/>
            <a:headEnd/>
            <a:tailEnd/>
          </a:ln>
        </p:spPr>
        <p:txBody>
          <a:bodyPr wrap="none" anchor="ctr">
            <a:spAutoFit/>
          </a:bodyPr>
          <a:lstStyle/>
          <a:p>
            <a:pPr>
              <a:spcBef>
                <a:spcPct val="50000"/>
              </a:spcBef>
            </a:pPr>
            <a:r>
              <a:rPr lang="tr-TR" sz="2400" b="1">
                <a:latin typeface="Arial Black" pitchFamily="34" charset="0"/>
              </a:rPr>
              <a:t>MUTFAKTAYSANIZ</a:t>
            </a:r>
          </a:p>
        </p:txBody>
      </p:sp>
      <p:pic>
        <p:nvPicPr>
          <p:cNvPr id="79876" name="Picture 4" descr="eğt masa yanı"/>
          <p:cNvPicPr>
            <a:picLocks noChangeAspect="1" noChangeArrowheads="1"/>
          </p:cNvPicPr>
          <p:nvPr/>
        </p:nvPicPr>
        <p:blipFill>
          <a:blip r:embed="rId2"/>
          <a:srcRect/>
          <a:stretch>
            <a:fillRect/>
          </a:stretch>
        </p:blipFill>
        <p:spPr bwMode="auto">
          <a:xfrm>
            <a:off x="1216025" y="1387475"/>
            <a:ext cx="6819900" cy="3557588"/>
          </a:xfrm>
          <a:prstGeom prst="rect">
            <a:avLst/>
          </a:prstGeom>
          <a:noFill/>
          <a:ln w="57150">
            <a:solidFill>
              <a:schemeClr val="bg2"/>
            </a:solidFill>
            <a:miter lim="800000"/>
            <a:headEnd/>
            <a:tailEnd/>
          </a:ln>
        </p:spPr>
      </p:pic>
      <p:sp>
        <p:nvSpPr>
          <p:cNvPr id="79877" name="Oval 5"/>
          <p:cNvSpPr>
            <a:spLocks noChangeArrowheads="1"/>
          </p:cNvSpPr>
          <p:nvPr/>
        </p:nvSpPr>
        <p:spPr bwMode="auto">
          <a:xfrm>
            <a:off x="2105025" y="2517775"/>
            <a:ext cx="3384550" cy="2879725"/>
          </a:xfrm>
          <a:prstGeom prst="ellipse">
            <a:avLst/>
          </a:prstGeom>
          <a:noFill/>
          <a:ln w="38100" algn="ctr">
            <a:solidFill>
              <a:srgbClr val="99FF33"/>
            </a:solidFill>
            <a:prstDash val="dash"/>
            <a:round/>
            <a:headEnd/>
            <a:tailEnd/>
          </a:ln>
        </p:spPr>
        <p:txBody>
          <a:bodyPr anchor="ctr">
            <a:spAutoFit/>
          </a:bodyPr>
          <a:lstStyle/>
          <a:p>
            <a:endParaRPr lang="tr-TR"/>
          </a:p>
        </p:txBody>
      </p:sp>
      <p:sp>
        <p:nvSpPr>
          <p:cNvPr id="79878" name="Rectangle 6"/>
          <p:cNvSpPr>
            <a:spLocks noChangeArrowheads="1"/>
          </p:cNvSpPr>
          <p:nvPr/>
        </p:nvSpPr>
        <p:spPr bwMode="auto">
          <a:xfrm>
            <a:off x="3286125" y="285750"/>
            <a:ext cx="2679700" cy="457200"/>
          </a:xfrm>
          <a:prstGeom prst="rect">
            <a:avLst/>
          </a:prstGeom>
          <a:noFill/>
          <a:ln w="9525" algn="ctr">
            <a:noFill/>
            <a:miter lim="800000"/>
            <a:headEnd/>
            <a:tailEnd/>
          </a:ln>
        </p:spPr>
        <p:txBody>
          <a:bodyPr anchor="ctr">
            <a:spAutoFit/>
          </a:bodyPr>
          <a:lstStyle/>
          <a:p>
            <a:pPr>
              <a:spcBef>
                <a:spcPct val="50000"/>
              </a:spcBef>
            </a:pPr>
            <a:r>
              <a:rPr lang="tr-TR" sz="2400" b="1">
                <a:solidFill>
                  <a:srgbClr val="D82900"/>
                </a:solidFill>
                <a:latin typeface="Arial Black" pitchFamily="34" charset="0"/>
              </a:rPr>
              <a:t>Deprem anı</a:t>
            </a:r>
          </a:p>
        </p:txBody>
      </p:sp>
      <p:sp>
        <p:nvSpPr>
          <p:cNvPr id="251911" name="Oval 7"/>
          <p:cNvSpPr>
            <a:spLocks noChangeArrowheads="1"/>
          </p:cNvSpPr>
          <p:nvPr/>
        </p:nvSpPr>
        <p:spPr bwMode="auto">
          <a:xfrm>
            <a:off x="2178050" y="2085975"/>
            <a:ext cx="287338" cy="287338"/>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251912" name="Rectangle 8"/>
          <p:cNvSpPr>
            <a:spLocks noChangeArrowheads="1"/>
          </p:cNvSpPr>
          <p:nvPr/>
        </p:nvSpPr>
        <p:spPr bwMode="auto">
          <a:xfrm>
            <a:off x="2357438" y="2951163"/>
            <a:ext cx="4537075" cy="1008062"/>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r>
              <a:rPr lang="tr-TR" sz="2400" b="1">
                <a:solidFill>
                  <a:srgbClr val="FF3300"/>
                </a:solidFill>
                <a:effectLst>
                  <a:outerShdw blurRad="38100" dist="38100" dir="2700000" algn="tl">
                    <a:srgbClr val="000000"/>
                  </a:outerShdw>
                </a:effectLst>
              </a:rPr>
              <a:t>YAT-KÜÇÜL-KORUN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0"/>
                                  </p:stCondLst>
                                  <p:childTnLst>
                                    <p:animClr clrSpc="rgb" dir="cw">
                                      <p:cBhvr>
                                        <p:cTn id="6" dur="2000" fill="hold"/>
                                        <p:tgtEl>
                                          <p:spTgt spid="251906"/>
                                        </p:tgtEl>
                                        <p:attrNameLst>
                                          <p:attrName>fillcolor</p:attrName>
                                        </p:attrNameLst>
                                      </p:cBhvr>
                                      <p:to>
                                        <a:schemeClr val="tx1"/>
                                      </p:to>
                                    </p:animClr>
                                    <p:set>
                                      <p:cBhvr>
                                        <p:cTn id="7" dur="2000" fill="hold"/>
                                        <p:tgtEl>
                                          <p:spTgt spid="251906"/>
                                        </p:tgtEl>
                                        <p:attrNameLst>
                                          <p:attrName>fill.type</p:attrName>
                                        </p:attrNameLst>
                                      </p:cBhvr>
                                      <p:to>
                                        <p:strVal val="solid"/>
                                      </p:to>
                                    </p:set>
                                    <p:set>
                                      <p:cBhvr>
                                        <p:cTn id="8" dur="2000" fill="hold"/>
                                        <p:tgtEl>
                                          <p:spTgt spid="251906"/>
                                        </p:tgtEl>
                                        <p:attrNameLst>
                                          <p:attrName>fill.on</p:attrName>
                                        </p:attrNameLst>
                                      </p:cBhvr>
                                      <p:to>
                                        <p:strVal val="true"/>
                                      </p:to>
                                    </p:set>
                                  </p:childTnLst>
                                </p:cTn>
                              </p:par>
                            </p:childTnLst>
                          </p:cTn>
                        </p:par>
                        <p:par>
                          <p:cTn id="9" fill="hold">
                            <p:stCondLst>
                              <p:cond delay="7000"/>
                            </p:stCondLst>
                            <p:childTnLst>
                              <p:par>
                                <p:cTn id="10" presetID="10" presetClass="entr" presetSubtype="0" fill="hold" grpId="0" nodeType="afterEffect">
                                  <p:stCondLst>
                                    <p:cond delay="1000"/>
                                  </p:stCondLst>
                                  <p:childTnLst>
                                    <p:set>
                                      <p:cBhvr>
                                        <p:cTn id="11" dur="1" fill="hold">
                                          <p:stCondLst>
                                            <p:cond delay="0"/>
                                          </p:stCondLst>
                                        </p:cTn>
                                        <p:tgtEl>
                                          <p:spTgt spid="251912"/>
                                        </p:tgtEl>
                                        <p:attrNameLst>
                                          <p:attrName>style.visibility</p:attrName>
                                        </p:attrNameLst>
                                      </p:cBhvr>
                                      <p:to>
                                        <p:strVal val="visible"/>
                                      </p:to>
                                    </p:set>
                                    <p:animEffect transition="in" filter="fade">
                                      <p:cBhvr>
                                        <p:cTn id="12" dur="500"/>
                                        <p:tgtEl>
                                          <p:spTgt spid="251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8" descr="SAMSUN 2"/>
          <p:cNvPicPr>
            <a:picLocks noChangeAspect="1" noChangeArrowheads="1"/>
          </p:cNvPicPr>
          <p:nvPr/>
        </p:nvPicPr>
        <p:blipFill>
          <a:blip r:embed="rId2"/>
          <a:srcRect/>
          <a:stretch>
            <a:fillRect/>
          </a:stretch>
        </p:blipFill>
        <p:spPr bwMode="auto">
          <a:xfrm>
            <a:off x="1727200" y="1341438"/>
            <a:ext cx="5689600" cy="4267200"/>
          </a:xfrm>
          <a:prstGeom prst="rect">
            <a:avLst/>
          </a:prstGeom>
          <a:noFill/>
          <a:ln w="9525">
            <a:noFill/>
            <a:miter lim="800000"/>
            <a:headEnd/>
            <a:tailEnd/>
          </a:ln>
        </p:spPr>
      </p:pic>
      <p:sp>
        <p:nvSpPr>
          <p:cNvPr id="264201" name="Oval 9"/>
          <p:cNvSpPr>
            <a:spLocks noChangeArrowheads="1"/>
          </p:cNvSpPr>
          <p:nvPr/>
        </p:nvSpPr>
        <p:spPr bwMode="auto">
          <a:xfrm>
            <a:off x="2484438" y="1916113"/>
            <a:ext cx="287337" cy="287337"/>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264202" name="Rectangle 10"/>
          <p:cNvSpPr>
            <a:spLocks noChangeArrowheads="1"/>
          </p:cNvSpPr>
          <p:nvPr/>
        </p:nvSpPr>
        <p:spPr bwMode="auto">
          <a:xfrm>
            <a:off x="2303463" y="3141663"/>
            <a:ext cx="4537075" cy="1008062"/>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r>
              <a:rPr lang="tr-TR" sz="2400" b="1">
                <a:solidFill>
                  <a:srgbClr val="FF3300"/>
                </a:solidFill>
                <a:effectLst>
                  <a:outerShdw blurRad="38100" dist="38100" dir="2700000" algn="tl">
                    <a:srgbClr val="000000"/>
                  </a:outerShdw>
                </a:effectLst>
              </a:rPr>
              <a:t>ÇÖK-KAPAN-KORUN</a:t>
            </a:r>
          </a:p>
        </p:txBody>
      </p:sp>
      <p:sp>
        <p:nvSpPr>
          <p:cNvPr id="264203" name="Text Box 11"/>
          <p:cNvSpPr txBox="1">
            <a:spLocks noChangeArrowheads="1"/>
          </p:cNvSpPr>
          <p:nvPr/>
        </p:nvSpPr>
        <p:spPr bwMode="auto">
          <a:xfrm>
            <a:off x="1619250" y="5805488"/>
            <a:ext cx="6226175" cy="579437"/>
          </a:xfrm>
          <a:prstGeom prst="rect">
            <a:avLst/>
          </a:prstGeom>
          <a:noFill/>
          <a:ln w="9525">
            <a:noFill/>
            <a:miter lim="800000"/>
            <a:headEnd/>
            <a:tailEnd/>
          </a:ln>
        </p:spPr>
        <p:txBody>
          <a:bodyPr wrap="none">
            <a:spAutoFit/>
          </a:bodyPr>
          <a:lstStyle/>
          <a:p>
            <a:pPr algn="l"/>
            <a:r>
              <a:rPr lang="tr-TR" sz="3200"/>
              <a:t>Masa ve sıra altları güvenli  alanlar...</a:t>
            </a:r>
          </a:p>
        </p:txBody>
      </p:sp>
      <p:sp>
        <p:nvSpPr>
          <p:cNvPr id="80902" name="Rectangle 12"/>
          <p:cNvSpPr>
            <a:spLocks noChangeArrowheads="1"/>
          </p:cNvSpPr>
          <p:nvPr/>
        </p:nvSpPr>
        <p:spPr bwMode="auto">
          <a:xfrm>
            <a:off x="1906588" y="765175"/>
            <a:ext cx="5329237" cy="457200"/>
          </a:xfrm>
          <a:prstGeom prst="rect">
            <a:avLst/>
          </a:prstGeom>
          <a:noFill/>
          <a:ln w="9525" algn="ctr">
            <a:noFill/>
            <a:miter lim="800000"/>
            <a:headEnd/>
            <a:tailEnd/>
          </a:ln>
        </p:spPr>
        <p:txBody>
          <a:bodyPr anchor="ctr">
            <a:spAutoFit/>
          </a:bodyPr>
          <a:lstStyle/>
          <a:p>
            <a:pPr>
              <a:spcBef>
                <a:spcPct val="50000"/>
              </a:spcBef>
            </a:pPr>
            <a:r>
              <a:rPr lang="tr-TR" sz="2400">
                <a:latin typeface="Arial Black" pitchFamily="34" charset="0"/>
              </a:rPr>
              <a:t>OKULDAYSANIZ</a:t>
            </a:r>
          </a:p>
        </p:txBody>
      </p:sp>
      <p:sp>
        <p:nvSpPr>
          <p:cNvPr id="80903" name="Rectangle 13"/>
          <p:cNvSpPr>
            <a:spLocks noChangeArrowheads="1"/>
          </p:cNvSpPr>
          <p:nvPr/>
        </p:nvSpPr>
        <p:spPr bwMode="auto">
          <a:xfrm>
            <a:off x="3532188" y="260350"/>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a:solidFill>
                  <a:srgbClr val="D82900"/>
                </a:solidFill>
                <a:latin typeface="Arial Black" pitchFamily="34" charset="0"/>
              </a:rPr>
              <a:t>Deprem anı</a:t>
            </a:r>
          </a:p>
        </p:txBody>
      </p:sp>
      <p:sp>
        <p:nvSpPr>
          <p:cNvPr id="80904" name="WordArt 5"/>
          <p:cNvSpPr>
            <a:spLocks noChangeArrowheads="1" noChangeShapeType="1" noTextEdit="1"/>
          </p:cNvSpPr>
          <p:nvPr/>
        </p:nvSpPr>
        <p:spPr bwMode="auto">
          <a:xfrm rot="-1043795">
            <a:off x="752475" y="863600"/>
            <a:ext cx="311150" cy="1735138"/>
          </a:xfrm>
          <a:prstGeom prst="rect">
            <a:avLst/>
          </a:prstGeom>
        </p:spPr>
        <p:txBody>
          <a:bodyPr wrap="none" fromWordArt="1">
            <a:prstTxWarp prst="textPlain">
              <a:avLst>
                <a:gd name="adj" fmla="val 69310"/>
              </a:avLst>
            </a:prstTxWarp>
          </a:bodyPr>
          <a:lstStyle/>
          <a:p>
            <a:r>
              <a:rPr lang="tr-TR" sz="7200" b="1" kern="10">
                <a:ln w="38100">
                  <a:solidFill>
                    <a:srgbClr val="FF0000"/>
                  </a:solidFill>
                  <a:round/>
                  <a:headEnd type="none" w="sm" len="sm"/>
                  <a:tailEnd type="none" w="sm" len="sm"/>
                </a:ln>
                <a:solidFill>
                  <a:srgbClr val="FFFF00"/>
                </a:solidFill>
                <a:latin typeface="Symbol"/>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64202"/>
                                        </p:tgtEl>
                                        <p:attrNameLst>
                                          <p:attrName>style.visibility</p:attrName>
                                        </p:attrNameLst>
                                      </p:cBhvr>
                                      <p:to>
                                        <p:strVal val="visible"/>
                                      </p:to>
                                    </p:set>
                                    <p:animEffect transition="in" filter="fade">
                                      <p:cBhvr>
                                        <p:cTn id="7" dur="500"/>
                                        <p:tgtEl>
                                          <p:spTgt spid="264202"/>
                                        </p:tgtEl>
                                      </p:cBhvr>
                                    </p:animEffect>
                                  </p:childTnLst>
                                </p:cTn>
                              </p:par>
                            </p:childTnLst>
                          </p:cTn>
                        </p:par>
                        <p:par>
                          <p:cTn id="8" fill="hold">
                            <p:stCondLst>
                              <p:cond delay="1500"/>
                            </p:stCondLst>
                            <p:childTnLst>
                              <p:par>
                                <p:cTn id="9" presetID="1" presetClass="emph" presetSubtype="2" fill="hold" nodeType="afterEffect">
                                  <p:stCondLst>
                                    <p:cond delay="2000"/>
                                  </p:stCondLst>
                                  <p:childTnLst>
                                    <p:animClr clrSpc="rgb" dir="cw">
                                      <p:cBhvr>
                                        <p:cTn id="10" dur="2000" fill="hold"/>
                                        <p:tgtEl>
                                          <p:spTgt spid="264203"/>
                                        </p:tgtEl>
                                        <p:attrNameLst>
                                          <p:attrName>fillcolor</p:attrName>
                                        </p:attrNameLst>
                                      </p:cBhvr>
                                      <p:to>
                                        <a:srgbClr val="FF3300"/>
                                      </p:to>
                                    </p:animClr>
                                    <p:set>
                                      <p:cBhvr>
                                        <p:cTn id="11" dur="2000" fill="hold"/>
                                        <p:tgtEl>
                                          <p:spTgt spid="264203"/>
                                        </p:tgtEl>
                                        <p:attrNameLst>
                                          <p:attrName>fill.type</p:attrName>
                                        </p:attrNameLst>
                                      </p:cBhvr>
                                      <p:to>
                                        <p:strVal val="solid"/>
                                      </p:to>
                                    </p:set>
                                    <p:set>
                                      <p:cBhvr>
                                        <p:cTn id="12" dur="2000" fill="hold"/>
                                        <p:tgtEl>
                                          <p:spTgt spid="26420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Text Box 2"/>
          <p:cNvSpPr txBox="1">
            <a:spLocks noChangeArrowheads="1"/>
          </p:cNvSpPr>
          <p:nvPr/>
        </p:nvSpPr>
        <p:spPr bwMode="auto">
          <a:xfrm>
            <a:off x="2071688" y="5072063"/>
            <a:ext cx="5221287" cy="579437"/>
          </a:xfrm>
          <a:prstGeom prst="rect">
            <a:avLst/>
          </a:prstGeom>
          <a:noFill/>
          <a:ln w="9525">
            <a:noFill/>
            <a:miter lim="800000"/>
            <a:headEnd/>
            <a:tailEnd/>
          </a:ln>
        </p:spPr>
        <p:txBody>
          <a:bodyPr wrap="none">
            <a:spAutoFit/>
          </a:bodyPr>
          <a:lstStyle/>
          <a:p>
            <a:pPr algn="l"/>
            <a:r>
              <a:rPr lang="tr-TR" sz="3200"/>
              <a:t>Ranza ve sıra altlarına sığının.</a:t>
            </a:r>
          </a:p>
        </p:txBody>
      </p:sp>
      <p:sp>
        <p:nvSpPr>
          <p:cNvPr id="81923" name="Rectangle 3"/>
          <p:cNvSpPr>
            <a:spLocks noChangeArrowheads="1"/>
          </p:cNvSpPr>
          <p:nvPr/>
        </p:nvSpPr>
        <p:spPr bwMode="auto">
          <a:xfrm>
            <a:off x="1946275" y="862013"/>
            <a:ext cx="5329238" cy="457200"/>
          </a:xfrm>
          <a:prstGeom prst="rect">
            <a:avLst/>
          </a:prstGeom>
          <a:solidFill>
            <a:srgbClr val="FF0000"/>
          </a:solidFill>
          <a:ln w="9525" algn="ctr">
            <a:noFill/>
            <a:miter lim="800000"/>
            <a:headEnd/>
            <a:tailEnd/>
          </a:ln>
        </p:spPr>
        <p:txBody>
          <a:bodyPr anchor="ctr">
            <a:spAutoFit/>
          </a:bodyPr>
          <a:lstStyle/>
          <a:p>
            <a:pPr>
              <a:spcBef>
                <a:spcPct val="50000"/>
              </a:spcBef>
            </a:pPr>
            <a:r>
              <a:rPr lang="tr-TR" sz="2400" b="1">
                <a:latin typeface="Arial Black" pitchFamily="34" charset="0"/>
              </a:rPr>
              <a:t>ÇOCUKLAR OKULDAYSA!..</a:t>
            </a:r>
          </a:p>
        </p:txBody>
      </p:sp>
      <p:sp>
        <p:nvSpPr>
          <p:cNvPr id="81924" name="Rectangle 4"/>
          <p:cNvSpPr>
            <a:spLocks noChangeArrowheads="1"/>
          </p:cNvSpPr>
          <p:nvPr/>
        </p:nvSpPr>
        <p:spPr bwMode="auto">
          <a:xfrm>
            <a:off x="3571875" y="214313"/>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b="1">
                <a:solidFill>
                  <a:srgbClr val="D82900"/>
                </a:solidFill>
                <a:latin typeface="Arial Black" pitchFamily="34" charset="0"/>
              </a:rPr>
              <a:t>Deprem anı</a:t>
            </a:r>
          </a:p>
        </p:txBody>
      </p:sp>
      <p:pic>
        <p:nvPicPr>
          <p:cNvPr id="81925" name="Picture 5" descr="TAT 12"/>
          <p:cNvPicPr>
            <a:picLocks noChangeAspect="1" noChangeArrowheads="1"/>
          </p:cNvPicPr>
          <p:nvPr/>
        </p:nvPicPr>
        <p:blipFill>
          <a:blip r:embed="rId2"/>
          <a:srcRect/>
          <a:stretch>
            <a:fillRect/>
          </a:stretch>
        </p:blipFill>
        <p:spPr bwMode="auto">
          <a:xfrm>
            <a:off x="2230438" y="1652588"/>
            <a:ext cx="4762500" cy="3171825"/>
          </a:xfrm>
          <a:prstGeom prst="rect">
            <a:avLst/>
          </a:prstGeom>
          <a:noFill/>
          <a:ln w="9525">
            <a:noFill/>
            <a:miter lim="800000"/>
            <a:headEnd/>
            <a:tailEnd/>
          </a:ln>
        </p:spPr>
      </p:pic>
      <p:sp>
        <p:nvSpPr>
          <p:cNvPr id="257030" name="Oval 6"/>
          <p:cNvSpPr>
            <a:spLocks noChangeArrowheads="1"/>
          </p:cNvSpPr>
          <p:nvPr/>
        </p:nvSpPr>
        <p:spPr bwMode="auto">
          <a:xfrm>
            <a:off x="2740025" y="1654175"/>
            <a:ext cx="287338" cy="287338"/>
          </a:xfrm>
          <a:prstGeom prst="ellipse">
            <a:avLst/>
          </a:prstGeom>
          <a:solidFill>
            <a:srgbClr val="66FF33"/>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endParaRPr lang="tr-TR"/>
          </a:p>
        </p:txBody>
      </p:sp>
      <p:sp>
        <p:nvSpPr>
          <p:cNvPr id="257032" name="Rectangle 8"/>
          <p:cNvSpPr>
            <a:spLocks noChangeArrowheads="1"/>
          </p:cNvSpPr>
          <p:nvPr/>
        </p:nvSpPr>
        <p:spPr bwMode="auto">
          <a:xfrm>
            <a:off x="2954338" y="3167063"/>
            <a:ext cx="3313112" cy="647700"/>
          </a:xfrm>
          <a:prstGeom prst="rect">
            <a:avLst/>
          </a:prstGeom>
          <a:solidFill>
            <a:schemeClr val="tx1">
              <a:alpha val="61960"/>
            </a:schemeClr>
          </a:solidFill>
          <a:ln w="9525" algn="ctr">
            <a:noFill/>
            <a:miter lim="800000"/>
            <a:headEnd/>
            <a:tailEnd/>
          </a:ln>
        </p:spPr>
        <p:txBody>
          <a:bodyPr wrap="none" anchor="ctr"/>
          <a:lstStyle/>
          <a:p>
            <a:pPr marL="342900" indent="-342900">
              <a:spcBef>
                <a:spcPct val="20000"/>
              </a:spcBef>
              <a:buClr>
                <a:srgbClr val="FFFF66"/>
              </a:buClr>
              <a:buSzPct val="70000"/>
              <a:buFont typeface="Wingdings" pitchFamily="2" charset="2"/>
              <a:buNone/>
            </a:pPr>
            <a:r>
              <a:rPr lang="tr-TR" sz="2400">
                <a:solidFill>
                  <a:srgbClr val="FF0000"/>
                </a:solidFill>
                <a:latin typeface="Arial Black" pitchFamily="34" charset="0"/>
              </a:rPr>
              <a:t>Çök-Kapan-Tutun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2000"/>
                                  </p:stCondLst>
                                  <p:childTnLst>
                                    <p:animClr clrSpc="rgb" dir="cw">
                                      <p:cBhvr>
                                        <p:cTn id="6" dur="2000" fill="hold"/>
                                        <p:tgtEl>
                                          <p:spTgt spid="257026"/>
                                        </p:tgtEl>
                                        <p:attrNameLst>
                                          <p:attrName>fillcolor</p:attrName>
                                        </p:attrNameLst>
                                      </p:cBhvr>
                                      <p:to>
                                        <a:srgbClr val="FF3300"/>
                                      </p:to>
                                    </p:animClr>
                                    <p:set>
                                      <p:cBhvr>
                                        <p:cTn id="7" dur="2000" fill="hold"/>
                                        <p:tgtEl>
                                          <p:spTgt spid="257026"/>
                                        </p:tgtEl>
                                        <p:attrNameLst>
                                          <p:attrName>fill.type</p:attrName>
                                        </p:attrNameLst>
                                      </p:cBhvr>
                                      <p:to>
                                        <p:strVal val="solid"/>
                                      </p:to>
                                    </p:set>
                                    <p:set>
                                      <p:cBhvr>
                                        <p:cTn id="8" dur="2000" fill="hold"/>
                                        <p:tgtEl>
                                          <p:spTgt spid="257026"/>
                                        </p:tgtEl>
                                        <p:attrNameLst>
                                          <p:attrName>fill.on</p:attrName>
                                        </p:attrNameLst>
                                      </p:cBhvr>
                                      <p:to>
                                        <p:strVal val="true"/>
                                      </p:to>
                                    </p:set>
                                  </p:childTnLst>
                                </p:cTn>
                              </p:par>
                            </p:childTnLst>
                          </p:cTn>
                        </p:par>
                        <p:par>
                          <p:cTn id="9" fill="hold">
                            <p:stCondLst>
                              <p:cond delay="4000"/>
                            </p:stCondLst>
                            <p:childTnLst>
                              <p:par>
                                <p:cTn id="10" presetID="10" presetClass="entr" presetSubtype="0" fill="hold" grpId="0" nodeType="afterEffect">
                                  <p:stCondLst>
                                    <p:cond delay="1500"/>
                                  </p:stCondLst>
                                  <p:childTnLst>
                                    <p:set>
                                      <p:cBhvr>
                                        <p:cTn id="11" dur="1" fill="hold">
                                          <p:stCondLst>
                                            <p:cond delay="0"/>
                                          </p:stCondLst>
                                        </p:cTn>
                                        <p:tgtEl>
                                          <p:spTgt spid="257032"/>
                                        </p:tgtEl>
                                        <p:attrNameLst>
                                          <p:attrName>style.visibility</p:attrName>
                                        </p:attrNameLst>
                                      </p:cBhvr>
                                      <p:to>
                                        <p:strVal val="visible"/>
                                      </p:to>
                                    </p:set>
                                    <p:animEffect transition="in" filter="fade">
                                      <p:cBhvr>
                                        <p:cTn id="12" dur="20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3" name="Text Box 3"/>
          <p:cNvSpPr txBox="1">
            <a:spLocks noChangeArrowheads="1"/>
          </p:cNvSpPr>
          <p:nvPr/>
        </p:nvSpPr>
        <p:spPr bwMode="auto">
          <a:xfrm>
            <a:off x="971550" y="4941888"/>
            <a:ext cx="7129463" cy="579437"/>
          </a:xfrm>
          <a:prstGeom prst="rect">
            <a:avLst/>
          </a:prstGeom>
          <a:noFill/>
          <a:ln w="9525">
            <a:noFill/>
            <a:miter lim="800000"/>
            <a:headEnd/>
            <a:tailEnd/>
          </a:ln>
          <a:effectLst/>
        </p:spPr>
        <p:txBody>
          <a:bodyPr wrap="none">
            <a:spAutoFit/>
          </a:bodyPr>
          <a:lstStyle/>
          <a:p>
            <a:pPr algn="l">
              <a:defRPr/>
            </a:pPr>
            <a:r>
              <a:rPr lang="tr-TR" sz="3200">
                <a:effectLst>
                  <a:outerShdw blurRad="38100" dist="38100" dir="2700000" algn="tl">
                    <a:srgbClr val="000514"/>
                  </a:outerShdw>
                </a:effectLst>
                <a:latin typeface="Tahoma" pitchFamily="34" charset="0"/>
              </a:rPr>
              <a:t>Ranza, karyola yanları sizi koruyabilir…</a:t>
            </a:r>
          </a:p>
        </p:txBody>
      </p:sp>
      <p:sp>
        <p:nvSpPr>
          <p:cNvPr id="82947" name="Rectangle 4"/>
          <p:cNvSpPr>
            <a:spLocks noChangeArrowheads="1"/>
          </p:cNvSpPr>
          <p:nvPr/>
        </p:nvSpPr>
        <p:spPr bwMode="auto">
          <a:xfrm>
            <a:off x="3213100" y="260350"/>
            <a:ext cx="2716213" cy="579438"/>
          </a:xfrm>
          <a:prstGeom prst="rect">
            <a:avLst/>
          </a:prstGeom>
          <a:noFill/>
          <a:ln w="9525" algn="ctr">
            <a:noFill/>
            <a:miter lim="800000"/>
            <a:headEnd/>
            <a:tailEnd/>
          </a:ln>
        </p:spPr>
        <p:txBody>
          <a:bodyPr wrap="none" anchor="ctr">
            <a:spAutoFit/>
          </a:bodyPr>
          <a:lstStyle/>
          <a:p>
            <a:pPr>
              <a:spcBef>
                <a:spcPct val="50000"/>
              </a:spcBef>
            </a:pPr>
            <a:r>
              <a:rPr lang="tr-TR" sz="3200">
                <a:solidFill>
                  <a:srgbClr val="FF0000"/>
                </a:solidFill>
                <a:latin typeface="Arial Black" pitchFamily="34" charset="0"/>
              </a:rPr>
              <a:t>Deprem anı</a:t>
            </a:r>
          </a:p>
        </p:txBody>
      </p:sp>
      <p:sp>
        <p:nvSpPr>
          <p:cNvPr id="82948" name="WordArt 5"/>
          <p:cNvSpPr>
            <a:spLocks noChangeArrowheads="1" noChangeShapeType="1" noTextEdit="1"/>
          </p:cNvSpPr>
          <p:nvPr/>
        </p:nvSpPr>
        <p:spPr bwMode="auto">
          <a:xfrm rot="-1043795">
            <a:off x="742950" y="1295400"/>
            <a:ext cx="400050" cy="2168525"/>
          </a:xfrm>
          <a:prstGeom prst="rect">
            <a:avLst/>
          </a:prstGeom>
        </p:spPr>
        <p:txBody>
          <a:bodyPr wrap="none" fromWordArt="1">
            <a:prstTxWarp prst="textPlain">
              <a:avLst>
                <a:gd name="adj" fmla="val 69310"/>
              </a:avLst>
            </a:prstTxWarp>
          </a:bodyPr>
          <a:lstStyle/>
          <a:p>
            <a:r>
              <a:rPr lang="tr-TR" sz="7200" b="1" kern="10">
                <a:ln w="38100">
                  <a:solidFill>
                    <a:srgbClr val="FF0000"/>
                  </a:solidFill>
                  <a:round/>
                  <a:headEnd type="none" w="sm" len="sm"/>
                  <a:tailEnd type="none" w="sm" len="sm"/>
                </a:ln>
                <a:solidFill>
                  <a:srgbClr val="FFFF00"/>
                </a:solidFill>
                <a:latin typeface="Symbol"/>
              </a:rPr>
              <a:t>!</a:t>
            </a:r>
          </a:p>
        </p:txBody>
      </p:sp>
      <p:pic>
        <p:nvPicPr>
          <p:cNvPr id="82949" name="Picture 10"/>
          <p:cNvPicPr>
            <a:picLocks noChangeAspect="1" noChangeArrowheads="1"/>
          </p:cNvPicPr>
          <p:nvPr/>
        </p:nvPicPr>
        <p:blipFill>
          <a:blip r:embed="rId2"/>
          <a:srcRect/>
          <a:stretch>
            <a:fillRect/>
          </a:stretch>
        </p:blipFill>
        <p:spPr bwMode="auto">
          <a:xfrm>
            <a:off x="1835150" y="1196975"/>
            <a:ext cx="5400675" cy="3508375"/>
          </a:xfrm>
          <a:prstGeom prst="rect">
            <a:avLst/>
          </a:prstGeom>
          <a:noFill/>
          <a:ln w="9525" algn="ctr">
            <a:noFill/>
            <a:miter lim="800000"/>
            <a:headEnd/>
            <a:tailEnd/>
          </a:ln>
        </p:spPr>
      </p:pic>
      <p:sp>
        <p:nvSpPr>
          <p:cNvPr id="82950" name="Text Box 4"/>
          <p:cNvSpPr txBox="1">
            <a:spLocks noChangeArrowheads="1"/>
          </p:cNvSpPr>
          <p:nvPr/>
        </p:nvSpPr>
        <p:spPr bwMode="auto">
          <a:xfrm>
            <a:off x="2286000" y="785813"/>
            <a:ext cx="3857625" cy="338137"/>
          </a:xfrm>
          <a:prstGeom prst="rect">
            <a:avLst/>
          </a:prstGeom>
          <a:noFill/>
          <a:ln w="9525" algn="ctr">
            <a:noFill/>
            <a:miter lim="800000"/>
            <a:headEnd/>
            <a:tailEnd/>
          </a:ln>
        </p:spPr>
        <p:txBody>
          <a:bodyPr>
            <a:spAutoFit/>
          </a:bodyPr>
          <a:lstStyle/>
          <a:p>
            <a:pPr indent="539750">
              <a:spcBef>
                <a:spcPct val="50000"/>
              </a:spcBef>
            </a:pPr>
            <a:r>
              <a:rPr lang="tr-TR" sz="1600" b="1">
                <a:latin typeface="Arial Unicode MS" pitchFamily="34" charset="-128"/>
              </a:rPr>
              <a:t>Yurt-Misafirhane-Hasta Odaları</a:t>
            </a:r>
          </a:p>
        </p:txBody>
      </p:sp>
      <p:sp>
        <p:nvSpPr>
          <p:cNvPr id="82951" name="Rectangle 12"/>
          <p:cNvSpPr>
            <a:spLocks noChangeArrowheads="1"/>
          </p:cNvSpPr>
          <p:nvPr/>
        </p:nvSpPr>
        <p:spPr bwMode="auto">
          <a:xfrm>
            <a:off x="2916238" y="2492375"/>
            <a:ext cx="3600450" cy="1296988"/>
          </a:xfrm>
          <a:prstGeom prst="rect">
            <a:avLst/>
          </a:prstGeom>
          <a:noFill/>
          <a:ln w="9525" algn="ctr">
            <a:noFill/>
            <a:miter lim="800000"/>
            <a:headEnd/>
            <a:tailEnd/>
          </a:ln>
        </p:spPr>
        <p:txBody>
          <a:bodyPr wrap="none" anchor="ctr"/>
          <a:lstStyle/>
          <a:p>
            <a:endParaRPr lang="tr-TR"/>
          </a:p>
        </p:txBody>
      </p:sp>
      <p:sp>
        <p:nvSpPr>
          <p:cNvPr id="262157" name="Rectangle 13"/>
          <p:cNvSpPr>
            <a:spLocks noChangeArrowheads="1"/>
          </p:cNvSpPr>
          <p:nvPr/>
        </p:nvSpPr>
        <p:spPr bwMode="auto">
          <a:xfrm>
            <a:off x="2916238" y="3500438"/>
            <a:ext cx="3313112" cy="647700"/>
          </a:xfrm>
          <a:prstGeom prst="rect">
            <a:avLst/>
          </a:prstGeom>
          <a:solidFill>
            <a:schemeClr val="tx1">
              <a:alpha val="61960"/>
            </a:schemeClr>
          </a:solidFill>
          <a:ln w="9525" algn="ctr">
            <a:noFill/>
            <a:miter lim="800000"/>
            <a:headEnd/>
            <a:tailEnd/>
          </a:ln>
        </p:spPr>
        <p:txBody>
          <a:bodyPr wrap="none" anchor="ctr"/>
          <a:lstStyle/>
          <a:p>
            <a:pPr marL="342900" indent="-342900">
              <a:spcBef>
                <a:spcPct val="20000"/>
              </a:spcBef>
              <a:buClr>
                <a:srgbClr val="FFFF66"/>
              </a:buClr>
              <a:buSzPct val="70000"/>
              <a:buFont typeface="Wingdings" pitchFamily="2" charset="2"/>
              <a:buNone/>
            </a:pPr>
            <a:r>
              <a:rPr lang="tr-TR" sz="2400">
                <a:solidFill>
                  <a:srgbClr val="FF0000"/>
                </a:solidFill>
                <a:latin typeface="Arial Black" pitchFamily="34" charset="0"/>
              </a:rPr>
              <a:t>Çök-Kapan-Korun</a:t>
            </a:r>
          </a:p>
        </p:txBody>
      </p:sp>
      <p:sp>
        <p:nvSpPr>
          <p:cNvPr id="262158" name="Oval 14"/>
          <p:cNvSpPr>
            <a:spLocks noChangeArrowheads="1"/>
          </p:cNvSpPr>
          <p:nvPr/>
        </p:nvSpPr>
        <p:spPr bwMode="auto">
          <a:xfrm>
            <a:off x="2124075" y="1989138"/>
            <a:ext cx="2232025" cy="1582737"/>
          </a:xfrm>
          <a:prstGeom prst="ellipse">
            <a:avLst/>
          </a:prstGeom>
          <a:solidFill>
            <a:srgbClr val="B2B2B2">
              <a:alpha val="50000"/>
            </a:srgbClr>
          </a:solidFill>
          <a:ln w="12700" algn="ctr">
            <a:solidFill>
              <a:schemeClr val="tx1"/>
            </a:solidFill>
            <a:round/>
            <a:headEnd/>
            <a:tailEnd/>
          </a:ln>
          <a:effectLst>
            <a:outerShdw sy="50000" rotWithShape="0">
              <a:srgbClr val="9999FF">
                <a:alpha val="50000"/>
              </a:srgbClr>
            </a:outerShdw>
          </a:effectLst>
        </p:spPr>
        <p:txBody>
          <a:bodyPr wrap="none" anchor="ctr"/>
          <a:lstStyle/>
          <a:p>
            <a:pPr>
              <a:defRPr/>
            </a:pPr>
            <a:r>
              <a:rPr lang="tr-TR"/>
              <a:t>HASTANIN</a:t>
            </a:r>
          </a:p>
          <a:p>
            <a:pPr>
              <a:defRPr/>
            </a:pPr>
            <a:r>
              <a:rPr lang="tr-TR"/>
              <a:t>YÜZÜNÜ </a:t>
            </a:r>
          </a:p>
          <a:p>
            <a:pPr>
              <a:defRPr/>
            </a:pPr>
            <a:r>
              <a:rPr lang="tr-TR"/>
              <a:t>KORUYUN!..</a:t>
            </a:r>
          </a:p>
        </p:txBody>
      </p:sp>
      <p:sp>
        <p:nvSpPr>
          <p:cNvPr id="262159" name="Line 15"/>
          <p:cNvSpPr>
            <a:spLocks noChangeShapeType="1"/>
          </p:cNvSpPr>
          <p:nvPr/>
        </p:nvSpPr>
        <p:spPr bwMode="auto">
          <a:xfrm>
            <a:off x="2339975" y="1557338"/>
            <a:ext cx="503238" cy="719137"/>
          </a:xfrm>
          <a:prstGeom prst="line">
            <a:avLst/>
          </a:prstGeom>
          <a:noFill/>
          <a:ln w="12700">
            <a:solidFill>
              <a:schemeClr val="tx1"/>
            </a:solidFill>
            <a:round/>
            <a:headEnd/>
            <a:tailEnd type="triangle" w="med" len="med"/>
          </a:ln>
          <a:effectLst>
            <a:outerShdw sy="50000" rotWithShape="0">
              <a:srgbClr val="9999FF">
                <a:alpha val="50000"/>
              </a:srgbClr>
            </a:outerShdw>
          </a:effectLst>
        </p:spPr>
        <p:txBody>
          <a:bodyPr/>
          <a:lstStyle/>
          <a:p>
            <a:pPr>
              <a:defRPr/>
            </a:pPr>
            <a:endParaRPr lang="tr-T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62157"/>
                                        </p:tgtEl>
                                        <p:attrNameLst>
                                          <p:attrName>style.visibility</p:attrName>
                                        </p:attrNameLst>
                                      </p:cBhvr>
                                      <p:to>
                                        <p:strVal val="visible"/>
                                      </p:to>
                                    </p:set>
                                    <p:animEffect transition="in" filter="fade">
                                      <p:cBhvr>
                                        <p:cTn id="7" dur="2000"/>
                                        <p:tgtEl>
                                          <p:spTgt spid="262157"/>
                                        </p:tgtEl>
                                      </p:cBhvr>
                                    </p:animEffect>
                                  </p:childTnLst>
                                </p:cTn>
                              </p:par>
                            </p:childTnLst>
                          </p:cTn>
                        </p:par>
                        <p:par>
                          <p:cTn id="8" fill="hold">
                            <p:stCondLst>
                              <p:cond delay="3500"/>
                            </p:stCondLst>
                            <p:childTnLst>
                              <p:par>
                                <p:cTn id="9" presetID="10" presetClass="entr" presetSubtype="0" fill="hold" grpId="0" nodeType="afterEffect">
                                  <p:stCondLst>
                                    <p:cond delay="5000"/>
                                  </p:stCondLst>
                                  <p:childTnLst>
                                    <p:set>
                                      <p:cBhvr>
                                        <p:cTn id="10" dur="1" fill="hold">
                                          <p:stCondLst>
                                            <p:cond delay="0"/>
                                          </p:stCondLst>
                                        </p:cTn>
                                        <p:tgtEl>
                                          <p:spTgt spid="262158"/>
                                        </p:tgtEl>
                                        <p:attrNameLst>
                                          <p:attrName>style.visibility</p:attrName>
                                        </p:attrNameLst>
                                      </p:cBhvr>
                                      <p:to>
                                        <p:strVal val="visible"/>
                                      </p:to>
                                    </p:set>
                                    <p:animEffect transition="in" filter="fade">
                                      <p:cBhvr>
                                        <p:cTn id="11" dur="2000"/>
                                        <p:tgtEl>
                                          <p:spTgt spid="262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7" grpId="0" animBg="1"/>
      <p:bldP spid="2621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9"/>
          <p:cNvPicPr>
            <a:picLocks noChangeAspect="1" noChangeArrowheads="1"/>
          </p:cNvPicPr>
          <p:nvPr/>
        </p:nvPicPr>
        <p:blipFill>
          <a:blip r:embed="rId2"/>
          <a:srcRect/>
          <a:stretch>
            <a:fillRect/>
          </a:stretch>
        </p:blipFill>
        <p:spPr bwMode="auto">
          <a:xfrm>
            <a:off x="1908175" y="1166813"/>
            <a:ext cx="5256213" cy="3941762"/>
          </a:xfrm>
          <a:prstGeom prst="rect">
            <a:avLst/>
          </a:prstGeom>
          <a:noFill/>
          <a:ln w="9525" algn="ctr">
            <a:noFill/>
            <a:miter lim="800000"/>
            <a:headEnd/>
            <a:tailEnd/>
          </a:ln>
        </p:spPr>
      </p:pic>
      <p:sp>
        <p:nvSpPr>
          <p:cNvPr id="307203" name="Text Box 3"/>
          <p:cNvSpPr txBox="1">
            <a:spLocks noChangeArrowheads="1"/>
          </p:cNvSpPr>
          <p:nvPr/>
        </p:nvSpPr>
        <p:spPr bwMode="auto">
          <a:xfrm>
            <a:off x="1357290" y="5214950"/>
            <a:ext cx="7173936" cy="400110"/>
          </a:xfrm>
          <a:prstGeom prst="rect">
            <a:avLst/>
          </a:prstGeom>
          <a:noFill/>
          <a:ln w="9525">
            <a:noFill/>
            <a:miter lim="800000"/>
            <a:headEnd/>
            <a:tailEnd/>
          </a:ln>
          <a:effectLst/>
        </p:spPr>
        <p:txBody>
          <a:bodyPr wrap="square">
            <a:spAutoFit/>
          </a:bodyPr>
          <a:lstStyle/>
          <a:p>
            <a:pPr algn="l">
              <a:defRPr/>
            </a:pPr>
            <a:r>
              <a:rPr lang="tr-TR" sz="2000" dirty="0">
                <a:effectLst>
                  <a:outerShdw blurRad="38100" dist="38100" dir="2700000" algn="tl">
                    <a:srgbClr val="463416"/>
                  </a:outerShdw>
                </a:effectLst>
                <a:latin typeface="Tahoma" pitchFamily="34" charset="0"/>
              </a:rPr>
              <a:t>Sabitlenmiş Raf, Dolap, Gardırop yanları </a:t>
            </a:r>
            <a:r>
              <a:rPr lang="tr-TR" sz="2000" dirty="0" smtClean="0">
                <a:effectLst>
                  <a:outerShdw blurRad="38100" dist="38100" dir="2700000" algn="tl">
                    <a:srgbClr val="463416"/>
                  </a:outerShdw>
                </a:effectLst>
                <a:latin typeface="Tahoma" pitchFamily="34" charset="0"/>
              </a:rPr>
              <a:t>sizi </a:t>
            </a:r>
            <a:r>
              <a:rPr lang="tr-TR" sz="2000" dirty="0">
                <a:effectLst>
                  <a:outerShdw blurRad="38100" dist="38100" dir="2700000" algn="tl">
                    <a:srgbClr val="463416"/>
                  </a:outerShdw>
                </a:effectLst>
                <a:latin typeface="Tahoma" pitchFamily="34" charset="0"/>
              </a:rPr>
              <a:t>koruyabilir…</a:t>
            </a:r>
          </a:p>
        </p:txBody>
      </p:sp>
      <p:sp>
        <p:nvSpPr>
          <p:cNvPr id="83972" name="Rectangle 4"/>
          <p:cNvSpPr>
            <a:spLocks noChangeArrowheads="1"/>
          </p:cNvSpPr>
          <p:nvPr/>
        </p:nvSpPr>
        <p:spPr bwMode="auto">
          <a:xfrm>
            <a:off x="3213100" y="260350"/>
            <a:ext cx="2716213" cy="579438"/>
          </a:xfrm>
          <a:prstGeom prst="rect">
            <a:avLst/>
          </a:prstGeom>
          <a:noFill/>
          <a:ln w="9525" algn="ctr">
            <a:noFill/>
            <a:miter lim="800000"/>
            <a:headEnd/>
            <a:tailEnd/>
          </a:ln>
        </p:spPr>
        <p:txBody>
          <a:bodyPr wrap="none" anchor="ctr">
            <a:spAutoFit/>
          </a:bodyPr>
          <a:lstStyle/>
          <a:p>
            <a:pPr>
              <a:spcBef>
                <a:spcPct val="50000"/>
              </a:spcBef>
            </a:pPr>
            <a:r>
              <a:rPr lang="tr-TR" sz="3200">
                <a:solidFill>
                  <a:srgbClr val="FF0000"/>
                </a:solidFill>
                <a:latin typeface="Arial Black" pitchFamily="34" charset="0"/>
              </a:rPr>
              <a:t>Deprem anı</a:t>
            </a:r>
          </a:p>
        </p:txBody>
      </p:sp>
      <p:sp>
        <p:nvSpPr>
          <p:cNvPr id="83973" name="Text Box 4"/>
          <p:cNvSpPr txBox="1">
            <a:spLocks noChangeArrowheads="1"/>
          </p:cNvSpPr>
          <p:nvPr/>
        </p:nvSpPr>
        <p:spPr bwMode="auto">
          <a:xfrm>
            <a:off x="2071688" y="714375"/>
            <a:ext cx="5000625" cy="338138"/>
          </a:xfrm>
          <a:prstGeom prst="rect">
            <a:avLst/>
          </a:prstGeom>
          <a:noFill/>
          <a:ln w="9525" algn="ctr">
            <a:noFill/>
            <a:miter lim="800000"/>
            <a:headEnd/>
            <a:tailEnd/>
          </a:ln>
        </p:spPr>
        <p:txBody>
          <a:bodyPr>
            <a:spAutoFit/>
          </a:bodyPr>
          <a:lstStyle/>
          <a:p>
            <a:pPr indent="539750">
              <a:spcBef>
                <a:spcPct val="50000"/>
              </a:spcBef>
            </a:pPr>
            <a:r>
              <a:rPr lang="tr-TR" sz="1600" b="1">
                <a:latin typeface="Arial Unicode MS" pitchFamily="34" charset="-128"/>
              </a:rPr>
              <a:t>Çalışma Alanlarımız: Atölye,Laboratuvarlar</a:t>
            </a:r>
          </a:p>
        </p:txBody>
      </p:sp>
      <p:sp>
        <p:nvSpPr>
          <p:cNvPr id="263182" name="Rectangle 14"/>
          <p:cNvSpPr>
            <a:spLocks noChangeArrowheads="1"/>
          </p:cNvSpPr>
          <p:nvPr/>
        </p:nvSpPr>
        <p:spPr bwMode="auto">
          <a:xfrm>
            <a:off x="2843213" y="2852738"/>
            <a:ext cx="3313112" cy="647700"/>
          </a:xfrm>
          <a:prstGeom prst="rect">
            <a:avLst/>
          </a:prstGeom>
          <a:solidFill>
            <a:schemeClr val="tx1">
              <a:alpha val="61960"/>
            </a:schemeClr>
          </a:solidFill>
          <a:ln w="9525" algn="ctr">
            <a:noFill/>
            <a:miter lim="800000"/>
            <a:headEnd/>
            <a:tailEnd/>
          </a:ln>
        </p:spPr>
        <p:txBody>
          <a:bodyPr wrap="none" anchor="ctr"/>
          <a:lstStyle/>
          <a:p>
            <a:pPr marL="342900" indent="-342900">
              <a:spcBef>
                <a:spcPct val="20000"/>
              </a:spcBef>
              <a:buClr>
                <a:srgbClr val="FFFF66"/>
              </a:buClr>
              <a:buSzPct val="70000"/>
              <a:buFont typeface="Wingdings" pitchFamily="2" charset="2"/>
              <a:buNone/>
            </a:pPr>
            <a:r>
              <a:rPr lang="tr-TR" sz="2400">
                <a:solidFill>
                  <a:srgbClr val="FF0000"/>
                </a:solidFill>
                <a:latin typeface="Arial Black" pitchFamily="34" charset="0"/>
              </a:rPr>
              <a:t>Çök-Kapan-Korun</a:t>
            </a:r>
          </a:p>
        </p:txBody>
      </p:sp>
      <p:sp>
        <p:nvSpPr>
          <p:cNvPr id="83975" name="WordArt 5"/>
          <p:cNvSpPr>
            <a:spLocks noChangeArrowheads="1" noChangeShapeType="1" noTextEdit="1"/>
          </p:cNvSpPr>
          <p:nvPr/>
        </p:nvSpPr>
        <p:spPr bwMode="auto">
          <a:xfrm rot="-1043795">
            <a:off x="636588" y="881063"/>
            <a:ext cx="452437" cy="1881187"/>
          </a:xfrm>
          <a:prstGeom prst="rect">
            <a:avLst/>
          </a:prstGeom>
        </p:spPr>
        <p:txBody>
          <a:bodyPr wrap="none" fromWordArt="1">
            <a:prstTxWarp prst="textPlain">
              <a:avLst>
                <a:gd name="adj" fmla="val 69310"/>
              </a:avLst>
            </a:prstTxWarp>
          </a:bodyPr>
          <a:lstStyle/>
          <a:p>
            <a:r>
              <a:rPr lang="tr-TR" sz="7200" b="1" kern="10">
                <a:ln w="38100">
                  <a:solidFill>
                    <a:srgbClr val="FF0000"/>
                  </a:solidFill>
                  <a:round/>
                  <a:headEnd type="none" w="sm" len="sm"/>
                  <a:tailEnd type="none" w="sm" len="sm"/>
                </a:ln>
                <a:solidFill>
                  <a:srgbClr val="FFFF00"/>
                </a:solidFill>
                <a:latin typeface="Symbol"/>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63182"/>
                                        </p:tgtEl>
                                        <p:attrNameLst>
                                          <p:attrName>style.visibility</p:attrName>
                                        </p:attrNameLst>
                                      </p:cBhvr>
                                      <p:to>
                                        <p:strVal val="visible"/>
                                      </p:to>
                                    </p:set>
                                    <p:animEffect transition="in" filter="fade">
                                      <p:cBhvr>
                                        <p:cTn id="7" dur="2000"/>
                                        <p:tgtEl>
                                          <p:spTgt spid="263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8"/>
          <p:cNvPicPr>
            <a:picLocks noChangeAspect="1" noChangeArrowheads="1"/>
          </p:cNvPicPr>
          <p:nvPr/>
        </p:nvPicPr>
        <p:blipFill>
          <a:blip r:embed="rId2"/>
          <a:srcRect/>
          <a:stretch>
            <a:fillRect/>
          </a:stretch>
        </p:blipFill>
        <p:spPr bwMode="auto">
          <a:xfrm>
            <a:off x="2051050" y="1525588"/>
            <a:ext cx="5184775" cy="3887787"/>
          </a:xfrm>
          <a:prstGeom prst="rect">
            <a:avLst/>
          </a:prstGeom>
          <a:noFill/>
          <a:ln w="9525" algn="ctr">
            <a:noFill/>
            <a:miter lim="800000"/>
            <a:headEnd/>
            <a:tailEnd/>
          </a:ln>
        </p:spPr>
      </p:pic>
      <p:sp>
        <p:nvSpPr>
          <p:cNvPr id="84995" name="WordArt 5"/>
          <p:cNvSpPr>
            <a:spLocks noChangeArrowheads="1" noChangeShapeType="1" noTextEdit="1"/>
          </p:cNvSpPr>
          <p:nvPr/>
        </p:nvSpPr>
        <p:spPr bwMode="auto">
          <a:xfrm rot="-1043795">
            <a:off x="752475" y="863600"/>
            <a:ext cx="311150" cy="1735138"/>
          </a:xfrm>
          <a:prstGeom prst="rect">
            <a:avLst/>
          </a:prstGeom>
        </p:spPr>
        <p:txBody>
          <a:bodyPr wrap="none" fromWordArt="1">
            <a:prstTxWarp prst="textPlain">
              <a:avLst>
                <a:gd name="adj" fmla="val 69310"/>
              </a:avLst>
            </a:prstTxWarp>
          </a:bodyPr>
          <a:lstStyle/>
          <a:p>
            <a:r>
              <a:rPr lang="tr-TR" sz="7200" b="1" kern="10">
                <a:ln w="38100">
                  <a:solidFill>
                    <a:srgbClr val="FF0000"/>
                  </a:solidFill>
                  <a:round/>
                  <a:headEnd type="none" w="sm" len="sm"/>
                  <a:tailEnd type="none" w="sm" len="sm"/>
                </a:ln>
                <a:solidFill>
                  <a:srgbClr val="FFFF00"/>
                </a:solidFill>
                <a:latin typeface="Symbol"/>
              </a:rPr>
              <a:t>!</a:t>
            </a:r>
          </a:p>
        </p:txBody>
      </p:sp>
      <p:sp>
        <p:nvSpPr>
          <p:cNvPr id="84996" name="Rectangle 4"/>
          <p:cNvSpPr>
            <a:spLocks noChangeArrowheads="1"/>
          </p:cNvSpPr>
          <p:nvPr/>
        </p:nvSpPr>
        <p:spPr bwMode="auto">
          <a:xfrm>
            <a:off x="3213100" y="260350"/>
            <a:ext cx="2716213" cy="579438"/>
          </a:xfrm>
          <a:prstGeom prst="rect">
            <a:avLst/>
          </a:prstGeom>
          <a:noFill/>
          <a:ln w="9525" algn="ctr">
            <a:noFill/>
            <a:miter lim="800000"/>
            <a:headEnd/>
            <a:tailEnd/>
          </a:ln>
        </p:spPr>
        <p:txBody>
          <a:bodyPr wrap="none" anchor="ctr">
            <a:spAutoFit/>
          </a:bodyPr>
          <a:lstStyle/>
          <a:p>
            <a:pPr>
              <a:spcBef>
                <a:spcPct val="50000"/>
              </a:spcBef>
            </a:pPr>
            <a:r>
              <a:rPr lang="tr-TR" sz="3200">
                <a:solidFill>
                  <a:srgbClr val="FF0000"/>
                </a:solidFill>
                <a:latin typeface="Arial Black" pitchFamily="34" charset="0"/>
              </a:rPr>
              <a:t>Deprem anı</a:t>
            </a:r>
          </a:p>
        </p:txBody>
      </p:sp>
      <p:sp>
        <p:nvSpPr>
          <p:cNvPr id="307203" name="Text Box 3"/>
          <p:cNvSpPr txBox="1">
            <a:spLocks noChangeArrowheads="1"/>
          </p:cNvSpPr>
          <p:nvPr/>
        </p:nvSpPr>
        <p:spPr bwMode="auto">
          <a:xfrm>
            <a:off x="1857356" y="5572140"/>
            <a:ext cx="5932330" cy="461665"/>
          </a:xfrm>
          <a:prstGeom prst="rect">
            <a:avLst/>
          </a:prstGeom>
          <a:noFill/>
          <a:ln w="9525">
            <a:noFill/>
            <a:miter lim="800000"/>
            <a:headEnd/>
            <a:tailEnd/>
          </a:ln>
          <a:effectLst/>
        </p:spPr>
        <p:txBody>
          <a:bodyPr wrap="none">
            <a:spAutoFit/>
          </a:bodyPr>
          <a:lstStyle/>
          <a:p>
            <a:pPr algn="ctr">
              <a:defRPr/>
            </a:pPr>
            <a:r>
              <a:rPr lang="tr-TR" sz="2400" dirty="0">
                <a:effectLst>
                  <a:outerShdw blurRad="38100" dist="38100" dir="2700000" algn="tl">
                    <a:srgbClr val="463416"/>
                  </a:outerShdw>
                </a:effectLst>
                <a:latin typeface="Tahoma" pitchFamily="34" charset="0"/>
              </a:rPr>
              <a:t>Duvar yanları ve köşeler güvenli yerlerdir…</a:t>
            </a:r>
          </a:p>
        </p:txBody>
      </p:sp>
      <p:sp>
        <p:nvSpPr>
          <p:cNvPr id="337932" name="Rectangle 12"/>
          <p:cNvSpPr>
            <a:spLocks noChangeArrowheads="1"/>
          </p:cNvSpPr>
          <p:nvPr/>
        </p:nvSpPr>
        <p:spPr bwMode="auto">
          <a:xfrm>
            <a:off x="3132138" y="2817813"/>
            <a:ext cx="3313112" cy="647700"/>
          </a:xfrm>
          <a:prstGeom prst="rect">
            <a:avLst/>
          </a:prstGeom>
          <a:solidFill>
            <a:schemeClr val="tx1">
              <a:alpha val="62000"/>
            </a:schemeClr>
          </a:solidFill>
          <a:ln w="9525" algn="ctr">
            <a:noFill/>
            <a:miter lim="800000"/>
            <a:headEnd/>
            <a:tailEnd/>
          </a:ln>
          <a:effectLst/>
        </p:spPr>
        <p:txBody>
          <a:bodyPr wrap="none" anchor="ctr"/>
          <a:lstStyle/>
          <a:p>
            <a:pPr marL="342900" indent="-342900">
              <a:spcBef>
                <a:spcPct val="20000"/>
              </a:spcBef>
              <a:buClr>
                <a:srgbClr val="FFFF66"/>
              </a:buClr>
              <a:buSzPct val="70000"/>
              <a:buFont typeface="Wingdings" pitchFamily="2" charset="2"/>
              <a:buNone/>
              <a:defRPr/>
            </a:pPr>
            <a:r>
              <a:rPr lang="tr-TR" sz="2400">
                <a:solidFill>
                  <a:srgbClr val="FF0000"/>
                </a:solidFill>
                <a:effectLst>
                  <a:outerShdw blurRad="38100" dist="38100" dir="2700000" algn="tl">
                    <a:srgbClr val="C0C0C0"/>
                  </a:outerShdw>
                </a:effectLst>
                <a:latin typeface="Arial Black" pitchFamily="34" charset="0"/>
              </a:rPr>
              <a:t>Çök-Kapan-Korun</a:t>
            </a:r>
          </a:p>
        </p:txBody>
      </p:sp>
      <p:sp>
        <p:nvSpPr>
          <p:cNvPr id="84999" name="Text Box 4"/>
          <p:cNvSpPr txBox="1">
            <a:spLocks noChangeArrowheads="1"/>
          </p:cNvSpPr>
          <p:nvPr/>
        </p:nvSpPr>
        <p:spPr bwMode="auto">
          <a:xfrm>
            <a:off x="3000364" y="928670"/>
            <a:ext cx="3025775" cy="366713"/>
          </a:xfrm>
          <a:prstGeom prst="rect">
            <a:avLst/>
          </a:prstGeom>
          <a:noFill/>
          <a:ln w="9525" algn="ctr">
            <a:noFill/>
            <a:miter lim="800000"/>
            <a:headEnd/>
            <a:tailEnd/>
          </a:ln>
        </p:spPr>
        <p:txBody>
          <a:bodyPr>
            <a:spAutoFit/>
          </a:bodyPr>
          <a:lstStyle/>
          <a:p>
            <a:pPr indent="539750">
              <a:spcBef>
                <a:spcPct val="50000"/>
              </a:spcBef>
            </a:pPr>
            <a:r>
              <a:rPr lang="tr-TR" b="1" dirty="0" smtClean="0">
                <a:latin typeface="Arial Unicode MS" pitchFamily="34" charset="-128"/>
              </a:rPr>
              <a:t>Koridorlarda</a:t>
            </a:r>
            <a:endParaRPr lang="tr-TR" b="1" dirty="0">
              <a:latin typeface="Arial Unicode MS" pitchFamily="34" charset="-128"/>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37932"/>
                                        </p:tgtEl>
                                        <p:attrNameLst>
                                          <p:attrName>style.visibility</p:attrName>
                                        </p:attrNameLst>
                                      </p:cBhvr>
                                      <p:to>
                                        <p:strVal val="visible"/>
                                      </p:to>
                                    </p:set>
                                    <p:animEffect transition="in" filter="fade">
                                      <p:cBhvr>
                                        <p:cTn id="7" dur="2000"/>
                                        <p:tgtEl>
                                          <p:spTgt spid="337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1285852" y="5214950"/>
            <a:ext cx="6869807" cy="720197"/>
          </a:xfrm>
          <a:prstGeom prst="rect">
            <a:avLst/>
          </a:prstGeom>
          <a:noFill/>
          <a:ln w="9525">
            <a:noFill/>
            <a:miter lim="800000"/>
            <a:headEnd/>
            <a:tailEnd/>
          </a:ln>
        </p:spPr>
        <p:txBody>
          <a:bodyPr wrap="square">
            <a:spAutoFit/>
          </a:bodyPr>
          <a:lstStyle/>
          <a:p>
            <a:pPr>
              <a:lnSpc>
                <a:spcPct val="85000"/>
              </a:lnSpc>
            </a:pPr>
            <a:r>
              <a:rPr lang="tr-TR" sz="2400" dirty="0">
                <a:solidFill>
                  <a:srgbClr val="FF3300"/>
                </a:solidFill>
                <a:latin typeface="Tahoma" pitchFamily="34" charset="0"/>
                <a:ea typeface="Tahoma" pitchFamily="34" charset="0"/>
                <a:cs typeface="Tahoma" pitchFamily="34" charset="0"/>
              </a:rPr>
              <a:t>Enerji hatlarından ve köprülerden  uzak durun!</a:t>
            </a:r>
          </a:p>
          <a:p>
            <a:pPr>
              <a:lnSpc>
                <a:spcPct val="85000"/>
              </a:lnSpc>
            </a:pPr>
            <a:r>
              <a:rPr lang="tr-TR" sz="2400" dirty="0">
                <a:solidFill>
                  <a:srgbClr val="FF3300"/>
                </a:solidFill>
                <a:latin typeface="Tahoma" pitchFamily="34" charset="0"/>
                <a:ea typeface="Tahoma" pitchFamily="34" charset="0"/>
                <a:cs typeface="Tahoma" pitchFamily="34" charset="0"/>
              </a:rPr>
              <a:t>Gerekirse aracınızı terk edin! </a:t>
            </a:r>
          </a:p>
        </p:txBody>
      </p:sp>
      <p:sp>
        <p:nvSpPr>
          <p:cNvPr id="86019" name="Rectangle 3"/>
          <p:cNvSpPr>
            <a:spLocks noChangeArrowheads="1"/>
          </p:cNvSpPr>
          <p:nvPr/>
        </p:nvSpPr>
        <p:spPr bwMode="auto">
          <a:xfrm>
            <a:off x="2143125" y="857250"/>
            <a:ext cx="4716463" cy="400050"/>
          </a:xfrm>
          <a:prstGeom prst="rect">
            <a:avLst/>
          </a:prstGeom>
          <a:solidFill>
            <a:srgbClr val="FF0000"/>
          </a:solidFill>
          <a:ln w="9525" algn="ctr">
            <a:noFill/>
            <a:miter lim="800000"/>
            <a:headEnd/>
            <a:tailEnd/>
          </a:ln>
        </p:spPr>
        <p:txBody>
          <a:bodyPr wrap="none" anchor="ctr">
            <a:spAutoFit/>
          </a:bodyPr>
          <a:lstStyle/>
          <a:p>
            <a:pPr>
              <a:spcBef>
                <a:spcPct val="50000"/>
              </a:spcBef>
            </a:pPr>
            <a:r>
              <a:rPr lang="tr-TR" sz="2000" b="1">
                <a:latin typeface="Arial Black" pitchFamily="34" charset="0"/>
              </a:rPr>
              <a:t>SEYİR HALİNDE ARAÇTAYSANIZ</a:t>
            </a:r>
          </a:p>
        </p:txBody>
      </p:sp>
      <p:pic>
        <p:nvPicPr>
          <p:cNvPr id="86020" name="Picture 4" descr="eğt yolda"/>
          <p:cNvPicPr>
            <a:picLocks noChangeAspect="1" noChangeArrowheads="1"/>
          </p:cNvPicPr>
          <p:nvPr/>
        </p:nvPicPr>
        <p:blipFill>
          <a:blip r:embed="rId2">
            <a:lum bright="12000"/>
          </a:blip>
          <a:srcRect/>
          <a:stretch>
            <a:fillRect/>
          </a:stretch>
        </p:blipFill>
        <p:spPr bwMode="auto">
          <a:xfrm>
            <a:off x="1214414" y="1428736"/>
            <a:ext cx="6611393" cy="3657612"/>
          </a:xfrm>
          <a:prstGeom prst="rect">
            <a:avLst/>
          </a:prstGeom>
          <a:noFill/>
          <a:ln w="57150">
            <a:solidFill>
              <a:schemeClr val="bg2"/>
            </a:solidFill>
            <a:miter lim="800000"/>
            <a:headEnd/>
            <a:tailEnd/>
          </a:ln>
        </p:spPr>
      </p:pic>
      <p:sp>
        <p:nvSpPr>
          <p:cNvPr id="86021" name="Rectangle 5"/>
          <p:cNvSpPr>
            <a:spLocks noChangeArrowheads="1"/>
          </p:cNvSpPr>
          <p:nvPr/>
        </p:nvSpPr>
        <p:spPr bwMode="auto">
          <a:xfrm>
            <a:off x="3532188" y="260350"/>
            <a:ext cx="2079625" cy="457200"/>
          </a:xfrm>
          <a:prstGeom prst="rect">
            <a:avLst/>
          </a:prstGeom>
          <a:noFill/>
          <a:ln w="9525" algn="ctr">
            <a:noFill/>
            <a:miter lim="800000"/>
            <a:headEnd/>
            <a:tailEnd/>
          </a:ln>
        </p:spPr>
        <p:txBody>
          <a:bodyPr wrap="none" anchor="ctr">
            <a:spAutoFit/>
          </a:bodyPr>
          <a:lstStyle/>
          <a:p>
            <a:pPr>
              <a:spcBef>
                <a:spcPct val="50000"/>
              </a:spcBef>
            </a:pPr>
            <a:r>
              <a:rPr lang="tr-TR" sz="2400" b="1">
                <a:solidFill>
                  <a:srgbClr val="D82900"/>
                </a:solidFill>
                <a:latin typeface="Arial Black" pitchFamily="34" charset="0"/>
              </a:rPr>
              <a:t>Deprem anı</a:t>
            </a:r>
          </a:p>
        </p:txBody>
      </p:sp>
      <p:sp>
        <p:nvSpPr>
          <p:cNvPr id="252934" name="Rectangle 6"/>
          <p:cNvSpPr>
            <a:spLocks noChangeArrowheads="1"/>
          </p:cNvSpPr>
          <p:nvPr/>
        </p:nvSpPr>
        <p:spPr bwMode="auto">
          <a:xfrm>
            <a:off x="2752725" y="3141663"/>
            <a:ext cx="3043238" cy="720725"/>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r>
              <a:rPr lang="tr-TR" sz="2000" b="1">
                <a:solidFill>
                  <a:srgbClr val="FF3300"/>
                </a:solidFill>
                <a:effectLst>
                  <a:outerShdw blurRad="38100" dist="38100" dir="2700000" algn="tl">
                    <a:srgbClr val="000000"/>
                  </a:outerShdw>
                </a:effectLst>
                <a:latin typeface="Arial Black" pitchFamily="34" charset="0"/>
              </a:rPr>
              <a:t>ÇÖK-OTUR-KORUN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5000"/>
                                  </p:stCondLst>
                                  <p:childTnLst>
                                    <p:animClr clrSpc="rgb" dir="cw">
                                      <p:cBhvr>
                                        <p:cTn id="6" dur="2000" fill="hold"/>
                                        <p:tgtEl>
                                          <p:spTgt spid="252930"/>
                                        </p:tgtEl>
                                        <p:attrNameLst>
                                          <p:attrName>fillcolor</p:attrName>
                                        </p:attrNameLst>
                                      </p:cBhvr>
                                      <p:to>
                                        <a:schemeClr val="tx1"/>
                                      </p:to>
                                    </p:animClr>
                                    <p:set>
                                      <p:cBhvr>
                                        <p:cTn id="7" dur="2000" fill="hold"/>
                                        <p:tgtEl>
                                          <p:spTgt spid="252930"/>
                                        </p:tgtEl>
                                        <p:attrNameLst>
                                          <p:attrName>fill.type</p:attrName>
                                        </p:attrNameLst>
                                      </p:cBhvr>
                                      <p:to>
                                        <p:strVal val="solid"/>
                                      </p:to>
                                    </p:set>
                                    <p:set>
                                      <p:cBhvr>
                                        <p:cTn id="8" dur="2000" fill="hold"/>
                                        <p:tgtEl>
                                          <p:spTgt spid="252930"/>
                                        </p:tgtEl>
                                        <p:attrNameLst>
                                          <p:attrName>fill.on</p:attrName>
                                        </p:attrNameLst>
                                      </p:cBhvr>
                                      <p:to>
                                        <p:strVal val="true"/>
                                      </p:to>
                                    </p:set>
                                  </p:childTnLst>
                                </p:cTn>
                              </p:par>
                            </p:childTnLst>
                          </p:cTn>
                        </p:par>
                        <p:par>
                          <p:cTn id="9" fill="hold">
                            <p:stCondLst>
                              <p:cond delay="7000"/>
                            </p:stCondLst>
                            <p:childTnLst>
                              <p:par>
                                <p:cTn id="10" presetID="10" presetClass="entr" presetSubtype="0" fill="hold" grpId="0" nodeType="afterEffect">
                                  <p:stCondLst>
                                    <p:cond delay="1000"/>
                                  </p:stCondLst>
                                  <p:childTnLst>
                                    <p:set>
                                      <p:cBhvr>
                                        <p:cTn id="11" dur="1" fill="hold">
                                          <p:stCondLst>
                                            <p:cond delay="0"/>
                                          </p:stCondLst>
                                        </p:cTn>
                                        <p:tgtEl>
                                          <p:spTgt spid="252934"/>
                                        </p:tgtEl>
                                        <p:attrNameLst>
                                          <p:attrName>style.visibility</p:attrName>
                                        </p:attrNameLst>
                                      </p:cBhvr>
                                      <p:to>
                                        <p:strVal val="visible"/>
                                      </p:to>
                                    </p:set>
                                    <p:animEffect transition="in" filter="fade">
                                      <p:cBhvr>
                                        <p:cTn id="12" dur="500"/>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İçerik Yer Tutucusu"/>
          <p:cNvSpPr>
            <a:spLocks noGrp="1"/>
          </p:cNvSpPr>
          <p:nvPr>
            <p:ph sz="half" idx="1"/>
          </p:nvPr>
        </p:nvSpPr>
        <p:spPr>
          <a:xfrm>
            <a:off x="214282" y="928670"/>
            <a:ext cx="4214842" cy="3982269"/>
          </a:xfrm>
        </p:spPr>
        <p:txBody>
          <a:bodyPr rtlCol="0">
            <a:noAutofit/>
          </a:bodyPr>
          <a:lstStyle/>
          <a:p>
            <a:pPr eaLnBrk="1" fontAlgn="auto" hangingPunct="1">
              <a:spcAft>
                <a:spcPts val="0"/>
              </a:spcAft>
              <a:buSzPct val="80000"/>
              <a:buFont typeface="Wingdings" pitchFamily="2" charset="2"/>
              <a:buChar char="§"/>
              <a:defRPr/>
            </a:pPr>
            <a:r>
              <a:rPr lang="tr-TR" sz="2000" dirty="0"/>
              <a:t>Çevremizdeki tehlikeleri tanımak; çevremizde yaşananlara duyarlı olmak,</a:t>
            </a:r>
          </a:p>
          <a:p>
            <a:pPr eaLnBrk="1" fontAlgn="auto" hangingPunct="1">
              <a:spcAft>
                <a:spcPts val="0"/>
              </a:spcAft>
              <a:buSzPct val="80000"/>
              <a:buFont typeface="Wingdings" pitchFamily="2" charset="2"/>
              <a:buChar char="§"/>
              <a:defRPr/>
            </a:pPr>
            <a:r>
              <a:rPr lang="tr-TR" sz="2000" dirty="0"/>
              <a:t>Tehlike kaynağından ve tehlikeli davranışlardan uzak durmak,</a:t>
            </a:r>
          </a:p>
          <a:p>
            <a:pPr eaLnBrk="1" fontAlgn="auto" hangingPunct="1">
              <a:spcAft>
                <a:spcPts val="0"/>
              </a:spcAft>
              <a:buSzPct val="80000"/>
              <a:buFont typeface="Wingdings" pitchFamily="2" charset="2"/>
              <a:buChar char="§"/>
              <a:defRPr/>
            </a:pPr>
            <a:r>
              <a:rPr lang="tr-TR" sz="2000" dirty="0"/>
              <a:t>Tehlike yaratmadan yaşamak,</a:t>
            </a:r>
          </a:p>
          <a:p>
            <a:pPr eaLnBrk="1" fontAlgn="auto" hangingPunct="1">
              <a:spcAft>
                <a:spcPts val="0"/>
              </a:spcAft>
              <a:buSzPct val="80000"/>
              <a:buFont typeface="Wingdings" pitchFamily="2" charset="2"/>
              <a:buChar char="§"/>
              <a:defRPr/>
            </a:pPr>
            <a:r>
              <a:rPr lang="tr-TR" sz="2000" dirty="0"/>
              <a:t>Yaptığımız işlerin risklerini öğrenmek, gereksiz risk almamak,</a:t>
            </a:r>
          </a:p>
          <a:p>
            <a:pPr eaLnBrk="1" fontAlgn="auto" hangingPunct="1">
              <a:spcAft>
                <a:spcPts val="0"/>
              </a:spcAft>
              <a:buSzPct val="80000"/>
              <a:buFont typeface="Wingdings" pitchFamily="2" charset="2"/>
              <a:buChar char="§"/>
              <a:defRPr/>
            </a:pPr>
            <a:r>
              <a:rPr lang="tr-TR" sz="2000" dirty="0"/>
              <a:t>Tehlike karşısında nasıl davranmamız gerektiğini bilmek,</a:t>
            </a:r>
          </a:p>
          <a:p>
            <a:pPr eaLnBrk="1" fontAlgn="auto" hangingPunct="1">
              <a:spcAft>
                <a:spcPts val="0"/>
              </a:spcAft>
              <a:buSzPct val="80000"/>
              <a:buFont typeface="Wingdings" pitchFamily="2" charset="2"/>
              <a:buChar char="§"/>
              <a:defRPr/>
            </a:pPr>
            <a:r>
              <a:rPr lang="tr-TR" sz="2000" dirty="0"/>
              <a:t>Başkalarının tehlikeli,riskli davranışlarına göz yummamak,</a:t>
            </a:r>
          </a:p>
          <a:p>
            <a:pPr eaLnBrk="1" fontAlgn="auto" hangingPunct="1">
              <a:spcAft>
                <a:spcPts val="0"/>
              </a:spcAft>
              <a:buSzPct val="80000"/>
              <a:buFont typeface="Wingdings" pitchFamily="2" charset="2"/>
              <a:buChar char="§"/>
              <a:defRPr/>
            </a:pPr>
            <a:r>
              <a:rPr lang="tr-TR" sz="2000" dirty="0"/>
              <a:t>Alacağımız tedbirlerle çocuklara, gençlere doğru örnek olmak,</a:t>
            </a:r>
          </a:p>
          <a:p>
            <a:pPr eaLnBrk="1" fontAlgn="auto" hangingPunct="1">
              <a:spcAft>
                <a:spcPts val="0"/>
              </a:spcAft>
              <a:buSzPct val="80000"/>
              <a:buFont typeface="Wingdings" pitchFamily="2" charset="2"/>
              <a:buChar char="§"/>
              <a:defRPr/>
            </a:pPr>
            <a:r>
              <a:rPr lang="tr-TR" sz="1800" dirty="0"/>
              <a:t>…</a:t>
            </a:r>
          </a:p>
          <a:p>
            <a:pPr eaLnBrk="1" fontAlgn="auto" hangingPunct="1">
              <a:spcAft>
                <a:spcPts val="0"/>
              </a:spcAft>
              <a:buSzPct val="80000"/>
              <a:buFont typeface="Wingdings" pitchFamily="2" charset="2"/>
              <a:buChar char="§"/>
              <a:defRPr/>
            </a:pPr>
            <a:endParaRPr lang="tr-TR" sz="1800" dirty="0"/>
          </a:p>
        </p:txBody>
      </p:sp>
      <p:sp>
        <p:nvSpPr>
          <p:cNvPr id="3" name="2 Metin kutusu"/>
          <p:cNvSpPr txBox="1"/>
          <p:nvPr/>
        </p:nvSpPr>
        <p:spPr>
          <a:xfrm>
            <a:off x="500034" y="357166"/>
            <a:ext cx="4857784" cy="461665"/>
          </a:xfrm>
          <a:prstGeom prst="rect">
            <a:avLst/>
          </a:prstGeom>
          <a:noFill/>
        </p:spPr>
        <p:txBody>
          <a:bodyPr wrap="square" rtlCol="0">
            <a:spAutoFit/>
          </a:bodyPr>
          <a:lstStyle/>
          <a:p>
            <a:r>
              <a:rPr lang="tr-TR" sz="2400" b="1" dirty="0">
                <a:solidFill>
                  <a:srgbClr val="CC3300"/>
                </a:solidFill>
              </a:rPr>
              <a:t>GÜVENLİ YAŞAMAK…</a:t>
            </a:r>
          </a:p>
        </p:txBody>
      </p:sp>
      <p:pic>
        <p:nvPicPr>
          <p:cNvPr id="4" name="Picture 2">
            <a:hlinkClick r:id="rId2" action="ppaction://hlinkpres?slideindex=1&amp;slidetitle="/>
          </p:cNvPr>
          <p:cNvPicPr>
            <a:picLocks noChangeAspect="1" noChangeArrowheads="1"/>
          </p:cNvPicPr>
          <p:nvPr/>
        </p:nvPicPr>
        <p:blipFill>
          <a:blip r:embed="rId3">
            <a:lum bright="20000"/>
          </a:blip>
          <a:srcRect/>
          <a:stretch>
            <a:fillRect/>
          </a:stretch>
        </p:blipFill>
        <p:spPr bwMode="auto">
          <a:xfrm>
            <a:off x="6000760" y="1857364"/>
            <a:ext cx="1654382" cy="1941046"/>
          </a:xfrm>
          <a:prstGeom prst="rect">
            <a:avLst/>
          </a:prstGeom>
          <a:ln>
            <a:noFill/>
          </a:ln>
          <a:effectLst>
            <a:outerShdw blurRad="292100" dist="139700" dir="2700000" algn="tl" rotWithShape="0">
              <a:srgbClr val="333333">
                <a:alpha val="65000"/>
              </a:srgbClr>
            </a:outerShdw>
          </a:effectLst>
        </p:spPr>
      </p:pic>
      <p:sp>
        <p:nvSpPr>
          <p:cNvPr id="5" name="4 Metin kutusu"/>
          <p:cNvSpPr txBox="1"/>
          <p:nvPr/>
        </p:nvSpPr>
        <p:spPr>
          <a:xfrm>
            <a:off x="1142976" y="5857892"/>
            <a:ext cx="7215238" cy="369332"/>
          </a:xfrm>
          <a:prstGeom prst="rect">
            <a:avLst/>
          </a:prstGeom>
          <a:noFill/>
        </p:spPr>
        <p:txBody>
          <a:bodyPr wrap="square" rtlCol="0">
            <a:spAutoFit/>
          </a:bodyPr>
          <a:lstStyle/>
          <a:p>
            <a:r>
              <a:rPr lang="tr-TR" dirty="0">
                <a:solidFill>
                  <a:srgbClr val="7030A0"/>
                </a:solidFill>
                <a:latin typeface="Albertus Extra Bold" pitchFamily="34" charset="0"/>
              </a:rPr>
              <a:t>Tehlikelerden Korunmanın Ön Koşulu Bilinçli Yaşamaktır.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4"/>
          <p:cNvSpPr>
            <a:spLocks noChangeArrowheads="1"/>
          </p:cNvSpPr>
          <p:nvPr/>
        </p:nvSpPr>
        <p:spPr bwMode="auto">
          <a:xfrm>
            <a:off x="3213100" y="0"/>
            <a:ext cx="2716213" cy="579438"/>
          </a:xfrm>
          <a:prstGeom prst="rect">
            <a:avLst/>
          </a:prstGeom>
          <a:noFill/>
          <a:ln w="9525" algn="ctr">
            <a:noFill/>
            <a:miter lim="800000"/>
            <a:headEnd/>
            <a:tailEnd/>
          </a:ln>
        </p:spPr>
        <p:txBody>
          <a:bodyPr wrap="none" anchor="ctr">
            <a:spAutoFit/>
          </a:bodyPr>
          <a:lstStyle/>
          <a:p>
            <a:pPr>
              <a:spcBef>
                <a:spcPct val="50000"/>
              </a:spcBef>
            </a:pPr>
            <a:r>
              <a:rPr lang="tr-TR" sz="3200">
                <a:solidFill>
                  <a:srgbClr val="FF0000"/>
                </a:solidFill>
                <a:latin typeface="Arial Black" pitchFamily="34" charset="0"/>
              </a:rPr>
              <a:t>Deprem anı</a:t>
            </a:r>
          </a:p>
        </p:txBody>
      </p:sp>
      <p:sp>
        <p:nvSpPr>
          <p:cNvPr id="307203" name="Text Box 3"/>
          <p:cNvSpPr txBox="1">
            <a:spLocks noChangeArrowheads="1"/>
          </p:cNvSpPr>
          <p:nvPr/>
        </p:nvSpPr>
        <p:spPr bwMode="auto">
          <a:xfrm>
            <a:off x="4572000" y="5661025"/>
            <a:ext cx="4038600" cy="366713"/>
          </a:xfrm>
          <a:prstGeom prst="rect">
            <a:avLst/>
          </a:prstGeom>
          <a:noFill/>
          <a:ln w="9525">
            <a:noFill/>
            <a:miter lim="800000"/>
            <a:headEnd/>
            <a:tailEnd/>
          </a:ln>
          <a:effectLst/>
        </p:spPr>
        <p:txBody>
          <a:bodyPr wrap="none">
            <a:spAutoFit/>
          </a:bodyPr>
          <a:lstStyle/>
          <a:p>
            <a:pPr algn="l">
              <a:defRPr/>
            </a:pPr>
            <a:r>
              <a:rPr lang="tr-TR">
                <a:effectLst>
                  <a:outerShdw blurRad="38100" dist="38100" dir="2700000" algn="tl">
                    <a:srgbClr val="463416"/>
                  </a:outerShdw>
                </a:effectLst>
                <a:latin typeface="Tahoma" pitchFamily="34" charset="0"/>
              </a:rPr>
              <a:t>Yürüteçlerin tekerlekleri kilitlenmelidir.</a:t>
            </a:r>
          </a:p>
        </p:txBody>
      </p:sp>
      <p:pic>
        <p:nvPicPr>
          <p:cNvPr id="405512" name="Picture 8"/>
          <p:cNvPicPr>
            <a:picLocks noChangeAspect="1" noChangeArrowheads="1"/>
          </p:cNvPicPr>
          <p:nvPr/>
        </p:nvPicPr>
        <p:blipFill>
          <a:blip r:embed="rId2"/>
          <a:srcRect l="15825" t="10699" r="11790" b="3133"/>
          <a:stretch>
            <a:fillRect/>
          </a:stretch>
        </p:blipFill>
        <p:spPr bwMode="auto">
          <a:xfrm>
            <a:off x="1187450" y="1268413"/>
            <a:ext cx="2751138" cy="4356100"/>
          </a:xfrm>
          <a:prstGeom prst="rect">
            <a:avLst/>
          </a:prstGeom>
          <a:noFill/>
          <a:ln w="12700" algn="ctr">
            <a:noFill/>
            <a:miter lim="800000"/>
            <a:headEnd/>
            <a:tailEnd/>
          </a:ln>
          <a:effectLst>
            <a:outerShdw sy="50000" rotWithShape="0">
              <a:srgbClr val="9999FF">
                <a:alpha val="50000"/>
              </a:srgbClr>
            </a:outerShdw>
          </a:effectLst>
        </p:spPr>
      </p:pic>
      <p:sp>
        <p:nvSpPr>
          <p:cNvPr id="87045" name="Rectangle 2"/>
          <p:cNvSpPr>
            <a:spLocks noChangeArrowheads="1"/>
          </p:cNvSpPr>
          <p:nvPr/>
        </p:nvSpPr>
        <p:spPr bwMode="auto">
          <a:xfrm>
            <a:off x="1582738" y="333375"/>
            <a:ext cx="5976937" cy="762000"/>
          </a:xfrm>
          <a:prstGeom prst="rect">
            <a:avLst/>
          </a:prstGeom>
          <a:noFill/>
          <a:ln w="9525">
            <a:noFill/>
            <a:miter lim="800000"/>
            <a:headEnd/>
            <a:tailEnd/>
          </a:ln>
        </p:spPr>
        <p:txBody>
          <a:bodyPr anchor="b"/>
          <a:lstStyle/>
          <a:p>
            <a:pPr algn="ctr"/>
            <a:r>
              <a:rPr lang="tr-TR" sz="2800" b="1" dirty="0">
                <a:latin typeface="Arial" pitchFamily="34" charset="0"/>
              </a:rPr>
              <a:t>Fiziksel Engellilerimiz</a:t>
            </a:r>
          </a:p>
        </p:txBody>
      </p:sp>
      <p:pic>
        <p:nvPicPr>
          <p:cNvPr id="405516" name="Picture 12"/>
          <p:cNvPicPr>
            <a:picLocks noChangeAspect="1" noChangeArrowheads="1"/>
          </p:cNvPicPr>
          <p:nvPr/>
        </p:nvPicPr>
        <p:blipFill>
          <a:blip r:embed="rId3"/>
          <a:srcRect l="26552" r="26292"/>
          <a:stretch>
            <a:fillRect/>
          </a:stretch>
        </p:blipFill>
        <p:spPr bwMode="auto">
          <a:xfrm>
            <a:off x="5076825" y="1268413"/>
            <a:ext cx="3095625" cy="4251325"/>
          </a:xfrm>
          <a:prstGeom prst="rect">
            <a:avLst/>
          </a:prstGeom>
          <a:noFill/>
          <a:ln w="12700" algn="ctr">
            <a:noFill/>
            <a:miter lim="800000"/>
            <a:headEnd/>
            <a:tailEnd/>
          </a:ln>
          <a:effectLst>
            <a:outerShdw sy="50000" rotWithShape="0">
              <a:srgbClr val="9999FF">
                <a:alpha val="50000"/>
              </a:srgbClr>
            </a:outerShdw>
          </a:effectLst>
        </p:spPr>
      </p:pic>
      <p:sp>
        <p:nvSpPr>
          <p:cNvPr id="405517" name="Rectangle 13"/>
          <p:cNvSpPr>
            <a:spLocks noChangeArrowheads="1"/>
          </p:cNvSpPr>
          <p:nvPr/>
        </p:nvSpPr>
        <p:spPr bwMode="auto">
          <a:xfrm>
            <a:off x="2914650" y="2817813"/>
            <a:ext cx="3313113" cy="647700"/>
          </a:xfrm>
          <a:prstGeom prst="rect">
            <a:avLst/>
          </a:prstGeom>
          <a:solidFill>
            <a:schemeClr val="tx1">
              <a:alpha val="62000"/>
            </a:schemeClr>
          </a:solidFill>
          <a:ln w="9525" algn="ctr">
            <a:noFill/>
            <a:miter lim="800000"/>
            <a:headEnd/>
            <a:tailEnd/>
          </a:ln>
          <a:effectLst/>
        </p:spPr>
        <p:txBody>
          <a:bodyPr wrap="none" anchor="ctr"/>
          <a:lstStyle/>
          <a:p>
            <a:pPr marL="342900" indent="-342900">
              <a:spcBef>
                <a:spcPct val="20000"/>
              </a:spcBef>
              <a:buClr>
                <a:srgbClr val="FFFF66"/>
              </a:buClr>
              <a:buSzPct val="70000"/>
              <a:buFont typeface="Wingdings" pitchFamily="2" charset="2"/>
              <a:buNone/>
              <a:defRPr/>
            </a:pPr>
            <a:r>
              <a:rPr lang="tr-TR" sz="2400">
                <a:solidFill>
                  <a:srgbClr val="FF0000"/>
                </a:solidFill>
                <a:effectLst>
                  <a:outerShdw blurRad="38100" dist="38100" dir="2700000" algn="tl">
                    <a:srgbClr val="C0C0C0"/>
                  </a:outerShdw>
                </a:effectLst>
                <a:latin typeface="Arial Black" pitchFamily="34" charset="0"/>
              </a:rPr>
              <a:t>Tutun-Kapan-Korun</a:t>
            </a:r>
          </a:p>
        </p:txBody>
      </p:sp>
      <p:sp>
        <p:nvSpPr>
          <p:cNvPr id="2" name="Text Box 3"/>
          <p:cNvSpPr txBox="1">
            <a:spLocks noChangeArrowheads="1"/>
          </p:cNvSpPr>
          <p:nvPr/>
        </p:nvSpPr>
        <p:spPr bwMode="auto">
          <a:xfrm>
            <a:off x="1331913" y="5661025"/>
            <a:ext cx="2554287" cy="366713"/>
          </a:xfrm>
          <a:prstGeom prst="rect">
            <a:avLst/>
          </a:prstGeom>
          <a:noFill/>
          <a:ln w="9525">
            <a:noFill/>
            <a:miter lim="800000"/>
            <a:headEnd/>
            <a:tailEnd/>
          </a:ln>
          <a:effectLst/>
        </p:spPr>
        <p:txBody>
          <a:bodyPr wrap="none">
            <a:spAutoFit/>
          </a:bodyPr>
          <a:lstStyle/>
          <a:p>
            <a:pPr algn="l">
              <a:defRPr/>
            </a:pPr>
            <a:r>
              <a:rPr lang="tr-TR">
                <a:effectLst>
                  <a:outerShdw blurRad="38100" dist="38100" dir="2700000" algn="tl">
                    <a:srgbClr val="463416"/>
                  </a:outerShdw>
                </a:effectLst>
                <a:latin typeface="Tahoma" pitchFamily="34" charset="0"/>
              </a:rPr>
              <a:t>Güvenli bir yere sığının.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405517"/>
                                        </p:tgtEl>
                                        <p:attrNameLst>
                                          <p:attrName>style.visibility</p:attrName>
                                        </p:attrNameLst>
                                      </p:cBhvr>
                                      <p:to>
                                        <p:strVal val="visible"/>
                                      </p:to>
                                    </p:set>
                                    <p:animEffect transition="in" filter="fade">
                                      <p:cBhvr>
                                        <p:cTn id="7" dur="2000"/>
                                        <p:tgtEl>
                                          <p:spTgt spid="405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1857356" y="1785926"/>
            <a:ext cx="6572296" cy="1000132"/>
          </a:xfrm>
          <a:prstGeom prst="rect">
            <a:avLst/>
          </a:prstGeom>
          <a:noFill/>
          <a:ln w="9525">
            <a:noFill/>
            <a:miter lim="800000"/>
            <a:headEnd/>
            <a:tailEnd/>
          </a:ln>
          <a:effectLst>
            <a:outerShdw dist="45791" dir="2021404" algn="ctr" rotWithShape="0">
              <a:srgbClr val="000000"/>
            </a:outerShdw>
          </a:effectLst>
        </p:spPr>
        <p:txBody>
          <a:bodyPr anchor="b"/>
          <a:lstStyle/>
          <a:p>
            <a:pPr algn="l">
              <a:lnSpc>
                <a:spcPct val="85000"/>
              </a:lnSpc>
              <a:defRPr/>
            </a:pPr>
            <a:r>
              <a:rPr lang="tr-T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Depremin ilk </a:t>
            </a:r>
            <a:r>
              <a:rPr lang="tr-T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dakikalarında, ilk </a:t>
            </a:r>
            <a:r>
              <a:rPr lang="tr-T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saatlerinde</a:t>
            </a:r>
            <a:r>
              <a:rPr lang="tr-T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 hatta ilk günlerde telefonları meşgul etmeyin. Sadece acil durumları bildirmek için kullanın. Bu anlarda ‘</a:t>
            </a:r>
            <a:r>
              <a:rPr lang="tr-TR" sz="1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sms</a:t>
            </a:r>
            <a:r>
              <a:rPr lang="tr-T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rPr>
              <a:t>’ yoluyla iletişim kurmak daha kolay olabilir…   </a:t>
            </a:r>
            <a:endParaRPr lang="tr-TR"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erdana" pitchFamily="34" charset="0"/>
            </a:endParaRPr>
          </a:p>
        </p:txBody>
      </p:sp>
      <p:sp>
        <p:nvSpPr>
          <p:cNvPr id="5" name="Rectangle 7"/>
          <p:cNvSpPr>
            <a:spLocks noChangeArrowheads="1"/>
          </p:cNvSpPr>
          <p:nvPr/>
        </p:nvSpPr>
        <p:spPr bwMode="auto">
          <a:xfrm>
            <a:off x="2714612" y="285728"/>
            <a:ext cx="3405612" cy="400110"/>
          </a:xfrm>
          <a:prstGeom prst="rect">
            <a:avLst/>
          </a:prstGeom>
          <a:noFill/>
          <a:ln w="9525" algn="ctr">
            <a:noFill/>
            <a:miter lim="800000"/>
            <a:headEnd/>
            <a:tailEnd/>
          </a:ln>
        </p:spPr>
        <p:txBody>
          <a:bodyPr wrap="none" anchor="ctr">
            <a:spAutoFit/>
          </a:bodyPr>
          <a:lstStyle/>
          <a:p>
            <a:pPr>
              <a:spcBef>
                <a:spcPct val="50000"/>
              </a:spcBef>
            </a:pPr>
            <a:r>
              <a:rPr lang="tr-TR" sz="2000" dirty="0">
                <a:latin typeface="Arial Black" pitchFamily="34" charset="0"/>
              </a:rPr>
              <a:t>Tüm Acil Durumlarda…</a:t>
            </a:r>
          </a:p>
        </p:txBody>
      </p:sp>
      <p:pic>
        <p:nvPicPr>
          <p:cNvPr id="6" name="Picture 8"/>
          <p:cNvPicPr>
            <a:picLocks noChangeAspect="1" noChangeArrowheads="1"/>
          </p:cNvPicPr>
          <p:nvPr/>
        </p:nvPicPr>
        <p:blipFill>
          <a:blip r:embed="rId2" cstate="print"/>
          <a:srcRect l="7813"/>
          <a:stretch>
            <a:fillRect/>
          </a:stretch>
        </p:blipFill>
        <p:spPr bwMode="auto">
          <a:xfrm rot="2228691">
            <a:off x="971915" y="1877529"/>
            <a:ext cx="842248" cy="899487"/>
          </a:xfrm>
          <a:prstGeom prst="rect">
            <a:avLst/>
          </a:prstGeom>
          <a:ln>
            <a:noFill/>
          </a:ln>
          <a:effectLst>
            <a:softEdge rad="112500"/>
          </a:effectLst>
        </p:spPr>
      </p:pic>
      <p:sp>
        <p:nvSpPr>
          <p:cNvPr id="7" name="Text Box 10"/>
          <p:cNvSpPr txBox="1">
            <a:spLocks noChangeArrowheads="1"/>
          </p:cNvSpPr>
          <p:nvPr/>
        </p:nvSpPr>
        <p:spPr bwMode="auto">
          <a:xfrm rot="18739475">
            <a:off x="57137" y="839361"/>
            <a:ext cx="1867668" cy="400110"/>
          </a:xfrm>
          <a:prstGeom prst="rect">
            <a:avLst/>
          </a:prstGeom>
          <a:noFill/>
          <a:ln w="9525">
            <a:solidFill>
              <a:srgbClr val="FFFF00"/>
            </a:solidFill>
            <a:miter lim="800000"/>
            <a:headEnd/>
            <a:tailEnd/>
          </a:ln>
        </p:spPr>
        <p:txBody>
          <a:bodyPr wrap="square">
            <a:spAutoFit/>
          </a:bodyPr>
          <a:lstStyle/>
          <a:p>
            <a:pPr algn="ctr"/>
            <a:r>
              <a:rPr lang="tr-TR" sz="2000" dirty="0">
                <a:solidFill>
                  <a:srgbClr val="FF0000"/>
                </a:solidFill>
                <a:latin typeface="Antique Olive" pitchFamily="34" charset="0"/>
              </a:rPr>
              <a:t>ÇOK ÖNEMLİ</a:t>
            </a:r>
          </a:p>
        </p:txBody>
      </p:sp>
      <p:sp>
        <p:nvSpPr>
          <p:cNvPr id="145410" name="AutoShape 2" descr="https://www.112.gov.tr/kurumlar/112.gov.tr/Tasarim/Logo/112_logo_6.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45413" name="AutoShape 5" descr="https://www.112.gov.tr/kurumlar/112.gov.tr/112Kurumsal/KurumsalKimlik/112-ACIL-LOGO_yen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 name="9 Resim" descr="112 AÇ.jpg"/>
          <p:cNvPicPr>
            <a:picLocks noChangeAspect="1"/>
          </p:cNvPicPr>
          <p:nvPr/>
        </p:nvPicPr>
        <p:blipFill>
          <a:blip r:embed="rId3" cstate="print"/>
          <a:srcRect l="15630" t="15630" r="15630" b="15630"/>
          <a:stretch>
            <a:fillRect/>
          </a:stretch>
        </p:blipFill>
        <p:spPr>
          <a:xfrm>
            <a:off x="3929058" y="642918"/>
            <a:ext cx="1143008" cy="1143008"/>
          </a:xfrm>
          <a:prstGeom prst="rect">
            <a:avLst/>
          </a:prstGeom>
          <a:ln>
            <a:noFill/>
          </a:ln>
          <a:effectLst>
            <a:softEdge rad="112500"/>
          </a:effectLst>
        </p:spPr>
      </p:pic>
      <p:sp>
        <p:nvSpPr>
          <p:cNvPr id="9" name="Rectangle 2"/>
          <p:cNvSpPr>
            <a:spLocks noChangeArrowheads="1"/>
          </p:cNvSpPr>
          <p:nvPr/>
        </p:nvSpPr>
        <p:spPr bwMode="auto">
          <a:xfrm>
            <a:off x="1928794" y="2928934"/>
            <a:ext cx="6072230" cy="3286172"/>
          </a:xfrm>
          <a:prstGeom prst="rect">
            <a:avLst/>
          </a:prstGeom>
          <a:solidFill>
            <a:schemeClr val="accent1">
              <a:alpha val="23000"/>
            </a:schemeClr>
          </a:solidFill>
          <a:ln w="9525">
            <a:noFill/>
            <a:miter lim="800000"/>
            <a:headEnd/>
            <a:tailEnd/>
          </a:ln>
          <a:effectLst>
            <a:outerShdw dist="45791" dir="2021404" algn="ctr" rotWithShape="0">
              <a:srgbClr val="000000"/>
            </a:outerShdw>
          </a:effectLst>
        </p:spPr>
        <p:txBody>
          <a:bodyPr anchor="b"/>
          <a:lstStyle/>
          <a:p>
            <a:pPr>
              <a:lnSpc>
                <a:spcPct val="85000"/>
              </a:lnSpc>
              <a:defRPr/>
            </a:pPr>
            <a:endParaRPr lang="tr-TR" sz="2000" dirty="0" smtClean="0">
              <a:solidFill>
                <a:srgbClr val="51F951"/>
              </a:solidFill>
              <a:latin typeface="Arial Black" pitchFamily="34" charset="0"/>
            </a:endParaRPr>
          </a:p>
          <a:p>
            <a:pPr>
              <a:lnSpc>
                <a:spcPct val="85000"/>
              </a:lnSpc>
              <a:defRPr/>
            </a:pPr>
            <a:endParaRPr lang="tr-TR" sz="2000" dirty="0" smtClean="0">
              <a:solidFill>
                <a:srgbClr val="51F951"/>
              </a:solidFill>
              <a:latin typeface="Arial Black" pitchFamily="34" charset="0"/>
            </a:endParaRPr>
          </a:p>
          <a:p>
            <a:pPr>
              <a:lnSpc>
                <a:spcPct val="85000"/>
              </a:lnSpc>
              <a:defRPr/>
            </a:pPr>
            <a:endParaRPr lang="tr-TR" sz="2000" dirty="0" smtClean="0">
              <a:solidFill>
                <a:srgbClr val="51F951"/>
              </a:solidFill>
              <a:latin typeface="Arial Black" pitchFamily="34" charset="0"/>
            </a:endParaRPr>
          </a:p>
          <a:p>
            <a:pPr>
              <a:lnSpc>
                <a:spcPct val="85000"/>
              </a:lnSpc>
              <a:defRPr/>
            </a:pPr>
            <a:endParaRPr lang="tr-TR" sz="2000" dirty="0" smtClean="0">
              <a:solidFill>
                <a:srgbClr val="51F951"/>
              </a:solidFill>
              <a:latin typeface="Arial Black" pitchFamily="34" charset="0"/>
            </a:endParaRPr>
          </a:p>
          <a:p>
            <a:pPr>
              <a:lnSpc>
                <a:spcPct val="85000"/>
              </a:lnSpc>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1-1-2’ </a:t>
            </a: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yi</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aradığınızda;</a:t>
            </a:r>
          </a:p>
          <a:p>
            <a:pPr>
              <a:lnSpc>
                <a:spcPct val="85000"/>
              </a:lnSpc>
              <a:defRPr/>
            </a:pPr>
            <a:endPar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a:p>
            <a:pPr>
              <a:buFont typeface="Arial" pitchFamily="34" charset="0"/>
              <a:buChar char="•"/>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Kim olduğunuzu ve hangi numaradan aradığınızı,</a:t>
            </a:r>
          </a:p>
          <a:p>
            <a:pPr>
              <a:buFont typeface="Arial" pitchFamily="34" charset="0"/>
              <a:buChar char="•"/>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Kesin yer ve adres bilgisini,</a:t>
            </a:r>
          </a:p>
          <a:p>
            <a:pPr>
              <a:buFont typeface="Arial" pitchFamily="34" charset="0"/>
              <a:buChar char="•"/>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Olayın tanımını,</a:t>
            </a:r>
          </a:p>
          <a:p>
            <a:pPr>
              <a:buFont typeface="Arial" pitchFamily="34" charset="0"/>
              <a:buChar char="•"/>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Olaydan etkilenenlerin durumunu ve sayısını,</a:t>
            </a:r>
          </a:p>
          <a:p>
            <a:pPr>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mutlaka bildirin…</a:t>
            </a:r>
          </a:p>
          <a:p>
            <a:pPr>
              <a:lnSpc>
                <a:spcPct val="150000"/>
              </a:lnSpc>
              <a:defRPr/>
            </a:pP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1-1-2’ </a:t>
            </a:r>
            <a:r>
              <a:rPr lang="tr-TR"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yi</a:t>
            </a:r>
            <a:r>
              <a:rPr lang="tr-TR"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 çocuklara da öğretin.</a:t>
            </a:r>
          </a:p>
          <a:p>
            <a:pPr>
              <a:lnSpc>
                <a:spcPct val="85000"/>
              </a:lnSpc>
              <a:defRPr/>
            </a:pPr>
            <a:endParaRPr lang="tr-TR" sz="2000" dirty="0">
              <a:solidFill>
                <a:srgbClr val="51F951"/>
              </a:solidFill>
              <a:latin typeface="Arial Black"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t="1234" r="3703" b="1234"/>
          <a:stretch>
            <a:fillRect/>
          </a:stretch>
        </p:blipFill>
        <p:spPr bwMode="auto">
          <a:xfrm>
            <a:off x="5072066" y="761813"/>
            <a:ext cx="2930786" cy="4453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2 Resim" descr="AFAD MOBİL.jpg">
            <a:hlinkClick r:id="rId3" action="ppaction://hlinkfile"/>
          </p:cNvPr>
          <p:cNvPicPr>
            <a:picLocks noChangeAspect="1"/>
          </p:cNvPicPr>
          <p:nvPr/>
        </p:nvPicPr>
        <p:blipFill>
          <a:blip r:embed="rId4" cstate="print"/>
          <a:stretch>
            <a:fillRect/>
          </a:stretch>
        </p:blipFill>
        <p:spPr>
          <a:xfrm>
            <a:off x="1257482" y="785794"/>
            <a:ext cx="3050199" cy="435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Başlık"/>
          <p:cNvSpPr txBox="1">
            <a:spLocks/>
          </p:cNvSpPr>
          <p:nvPr/>
        </p:nvSpPr>
        <p:spPr bwMode="auto">
          <a:xfrm>
            <a:off x="500034" y="214290"/>
            <a:ext cx="8072494" cy="715962"/>
          </a:xfrm>
          <a:prstGeom prst="rect">
            <a:avLst/>
          </a:prstGeom>
          <a:noFill/>
          <a:ln w="9525">
            <a:noFill/>
            <a:miter lim="800000"/>
            <a:headEnd/>
            <a:tailEnd/>
          </a:ln>
        </p:spPr>
        <p:txBody>
          <a:bodyPr/>
          <a:lstStyle/>
          <a:p>
            <a:pPr lvl="0">
              <a:defRPr/>
            </a:pPr>
            <a:r>
              <a:rPr lang="tr-TR" sz="2800" b="1" kern="0" dirty="0">
                <a:solidFill>
                  <a:srgbClr val="0070C0"/>
                </a:solidFill>
                <a:latin typeface="Arial Narrow" pitchFamily="34" charset="0"/>
                <a:ea typeface="+mj-ea"/>
                <a:cs typeface="+mj-cs"/>
              </a:rPr>
              <a:t>Sel/su taşkınında</a:t>
            </a:r>
            <a:r>
              <a:rPr lang="tr-TR" sz="3200" b="1" kern="0" dirty="0">
                <a:solidFill>
                  <a:schemeClr val="tx2"/>
                </a:solidFill>
                <a:latin typeface="Arial Narrow" pitchFamily="34" charset="0"/>
                <a:ea typeface="+mj-ea"/>
                <a:cs typeface="+mj-cs"/>
              </a:rPr>
              <a:t>: </a:t>
            </a:r>
            <a:r>
              <a:rPr lang="tr-TR" sz="2000" b="1" dirty="0">
                <a:solidFill>
                  <a:srgbClr val="002060"/>
                </a:solidFill>
                <a:latin typeface="Arial Narrow" pitchFamily="34" charset="0"/>
                <a:cs typeface="Tahoma" pitchFamily="34" charset="0"/>
              </a:rPr>
              <a:t>Selden kaçmak için kesinlikle taşkın suya girmeyin!</a:t>
            </a:r>
            <a:endParaRPr lang="tr-TR" sz="2000" b="1" dirty="0">
              <a:solidFill>
                <a:srgbClr val="002060"/>
              </a:solidFill>
              <a:latin typeface="Arial Narrow" pitchFamily="34" charset="0"/>
              <a:cs typeface="Arial" pitchFamily="34" charset="0"/>
            </a:endParaRPr>
          </a:p>
          <a:p>
            <a:pPr>
              <a:defRPr/>
            </a:pPr>
            <a:r>
              <a:rPr lang="tr-TR" sz="2800" kern="0" dirty="0">
                <a:solidFill>
                  <a:schemeClr val="tx2"/>
                </a:solidFill>
                <a:latin typeface="+mn-lt"/>
                <a:ea typeface="+mj-ea"/>
                <a:cs typeface="+mj-cs"/>
              </a:rPr>
              <a:t> </a:t>
            </a:r>
            <a:endParaRPr lang="tr-TR" sz="2800" i="1" kern="0" dirty="0">
              <a:solidFill>
                <a:schemeClr val="tx2"/>
              </a:solidFill>
              <a:latin typeface="+mn-lt"/>
              <a:ea typeface="+mj-ea"/>
              <a:cs typeface="+mj-cs"/>
            </a:endParaRPr>
          </a:p>
        </p:txBody>
      </p:sp>
      <p:sp>
        <p:nvSpPr>
          <p:cNvPr id="11" name="10 Dikdörtgen"/>
          <p:cNvSpPr/>
          <p:nvPr/>
        </p:nvSpPr>
        <p:spPr>
          <a:xfrm>
            <a:off x="500034" y="857232"/>
            <a:ext cx="8429684" cy="5729286"/>
          </a:xfrm>
          <a:prstGeom prst="rect">
            <a:avLst/>
          </a:prstGeom>
          <a:solidFill>
            <a:srgbClr val="E318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300"/>
              </a:spcBef>
              <a:spcAft>
                <a:spcPts val="0"/>
              </a:spcAft>
              <a:defRPr/>
            </a:pPr>
            <a:endParaRPr lang="tr-TR" dirty="0">
              <a:solidFill>
                <a:schemeClr val="bg1">
                  <a:lumMod val="95000"/>
                </a:schemeClr>
              </a:solidFill>
            </a:endParaRPr>
          </a:p>
        </p:txBody>
      </p:sp>
      <p:sp>
        <p:nvSpPr>
          <p:cNvPr id="16" name="9 Metin kutusu"/>
          <p:cNvSpPr txBox="1">
            <a:spLocks noChangeArrowheads="1"/>
          </p:cNvSpPr>
          <p:nvPr/>
        </p:nvSpPr>
        <p:spPr bwMode="auto">
          <a:xfrm>
            <a:off x="533400" y="857232"/>
            <a:ext cx="8324880" cy="5534103"/>
          </a:xfrm>
          <a:prstGeom prst="rect">
            <a:avLst/>
          </a:prstGeom>
          <a:noFill/>
          <a:ln w="9525">
            <a:noFill/>
            <a:miter lim="800000"/>
            <a:headEnd/>
            <a:tailEnd/>
          </a:ln>
        </p:spPr>
        <p:txBody>
          <a:bodyPr wrap="square">
            <a:spAutoFit/>
          </a:bodyPr>
          <a:lstStyle/>
          <a:p>
            <a:pPr>
              <a:spcBef>
                <a:spcPts val="1200"/>
              </a:spcBef>
              <a:buFont typeface="Arial" pitchFamily="34" charset="0"/>
              <a:buChar char="•"/>
              <a:defRPr/>
            </a:pPr>
            <a:r>
              <a:rPr lang="tr-TR" sz="2000" dirty="0">
                <a:solidFill>
                  <a:schemeClr val="bg1">
                    <a:lumMod val="95000"/>
                  </a:schemeClr>
                </a:solidFill>
                <a:latin typeface="Arial Narrow" pitchFamily="34" charset="0"/>
              </a:rPr>
              <a:t>Binada veya bürolarda su baskını durumunda öncelikle elektriksel kaynakları kapatıp, elektrik şalterini indirin.</a:t>
            </a:r>
          </a:p>
          <a:p>
            <a:pPr>
              <a:spcBef>
                <a:spcPts val="1200"/>
              </a:spcBef>
              <a:buFont typeface="Arial" pitchFamily="34" charset="0"/>
              <a:buChar char="•"/>
              <a:defRPr/>
            </a:pPr>
            <a:r>
              <a:rPr lang="tr-TR" sz="2000" dirty="0">
                <a:solidFill>
                  <a:schemeClr val="bg1">
                    <a:lumMod val="95000"/>
                  </a:schemeClr>
                </a:solidFill>
                <a:latin typeface="Arial Narrow" pitchFamily="34" charset="0"/>
              </a:rPr>
              <a:t>Akıma kapılma tehlikesine karşı elektriksel kaynaklarından uzaklaşın. </a:t>
            </a:r>
          </a:p>
          <a:p>
            <a:pPr>
              <a:spcBef>
                <a:spcPts val="1200"/>
              </a:spcBef>
              <a:buFont typeface="Arial" pitchFamily="34" charset="0"/>
              <a:buChar char="•"/>
              <a:defRPr/>
            </a:pPr>
            <a:r>
              <a:rPr lang="tr-TR" sz="2000" dirty="0">
                <a:solidFill>
                  <a:schemeClr val="bg1">
                    <a:lumMod val="95000"/>
                  </a:schemeClr>
                </a:solidFill>
                <a:latin typeface="Arial Narrow" pitchFamily="34" charset="0"/>
              </a:rPr>
              <a:t>Islanma, su içerisinde kalma ihtimali olan önemli evrakları, elektrik ve elektronik eşyaları güvenli yerlere kaldırın.</a:t>
            </a:r>
          </a:p>
          <a:p>
            <a:pPr>
              <a:spcBef>
                <a:spcPts val="1200"/>
              </a:spcBef>
              <a:buFont typeface="Arial" pitchFamily="34" charset="0"/>
              <a:buChar char="•"/>
              <a:defRPr/>
            </a:pPr>
            <a:r>
              <a:rPr lang="tr-TR" sz="2000" dirty="0">
                <a:solidFill>
                  <a:schemeClr val="bg1">
                    <a:lumMod val="95000"/>
                  </a:schemeClr>
                </a:solidFill>
                <a:latin typeface="Arial Narrow" pitchFamily="34" charset="0"/>
              </a:rPr>
              <a:t>Büro, bodrum kat, ısı merkezi ve depolarda biriken suyun tahliyesi için gerektiğinde kapılar açın.   </a:t>
            </a:r>
          </a:p>
          <a:p>
            <a:pPr lvl="0">
              <a:spcBef>
                <a:spcPts val="1200"/>
              </a:spcBef>
              <a:buFont typeface="Arial" pitchFamily="34" charset="0"/>
              <a:buChar char="•"/>
              <a:defRPr/>
            </a:pPr>
            <a:r>
              <a:rPr lang="tr-TR" sz="2000" dirty="0">
                <a:solidFill>
                  <a:schemeClr val="bg1">
                    <a:lumMod val="95000"/>
                  </a:schemeClr>
                </a:solidFill>
                <a:latin typeface="Arial Narrow" pitchFamily="34" charset="0"/>
              </a:rPr>
              <a:t>Trafiğe çıkmayın… Asla sel suyu içinde araba kullanmayın, ölümlerin %80’inin araç içinde olduğunu unutmayın.</a:t>
            </a:r>
          </a:p>
          <a:p>
            <a:pPr>
              <a:spcBef>
                <a:spcPts val="1200"/>
              </a:spcBef>
              <a:buFont typeface="Arial" pitchFamily="34" charset="0"/>
              <a:buChar char="•"/>
              <a:defRPr/>
            </a:pPr>
            <a:r>
              <a:rPr lang="tr-TR" sz="2000" dirty="0">
                <a:solidFill>
                  <a:schemeClr val="bg1">
                    <a:lumMod val="95000"/>
                  </a:schemeClr>
                </a:solidFill>
                <a:latin typeface="Arial Narrow" pitchFamily="34" charset="0"/>
              </a:rPr>
              <a:t>Aracınızı selden etkilenmeyecek yüksek yerlere çekin.</a:t>
            </a:r>
          </a:p>
          <a:p>
            <a:pPr>
              <a:buFont typeface="Arial" pitchFamily="34" charset="0"/>
              <a:buChar char="•"/>
              <a:defRPr/>
            </a:pPr>
            <a:r>
              <a:rPr lang="tr-TR" sz="2000" dirty="0">
                <a:solidFill>
                  <a:schemeClr val="bg1">
                    <a:lumMod val="95000"/>
                  </a:schemeClr>
                </a:solidFill>
                <a:latin typeface="Arial Narrow" pitchFamily="34" charset="0"/>
              </a:rPr>
              <a:t>Hızla akan 15-20 cm derinlikteki suyun bir insanı devirebileceğini, 60 cm derinlikteki suyun bir otomobili sürükleyebileceğini unutmayın.</a:t>
            </a:r>
          </a:p>
          <a:p>
            <a:pPr>
              <a:spcBef>
                <a:spcPts val="1200"/>
              </a:spcBef>
              <a:buFont typeface="Arial" pitchFamily="34" charset="0"/>
              <a:buChar char="•"/>
              <a:defRPr/>
            </a:pPr>
            <a:r>
              <a:rPr lang="tr-TR" sz="2000" dirty="0">
                <a:solidFill>
                  <a:schemeClr val="bg1">
                    <a:lumMod val="95000"/>
                  </a:schemeClr>
                </a:solidFill>
                <a:latin typeface="Arial Narrow" pitchFamily="34" charset="0"/>
              </a:rPr>
              <a:t>Özellikle geceleri elektriklerin kesilmesi halinde, suyla hareket güçleşebileceğinden, aydınlatma için el feneri veya ışıldak kullanın.</a:t>
            </a:r>
          </a:p>
        </p:txBody>
      </p:sp>
      <p:sp>
        <p:nvSpPr>
          <p:cNvPr id="108545" name="Rectangle 1"/>
          <p:cNvSpPr>
            <a:spLocks noChangeArrowheads="1"/>
          </p:cNvSpPr>
          <p:nvPr/>
        </p:nvSpPr>
        <p:spPr bwMode="auto">
          <a:xfrm>
            <a:off x="0" y="0"/>
            <a:ext cx="415498" cy="507759"/>
          </a:xfrm>
          <a:prstGeom prst="rect">
            <a:avLst/>
          </a:prstGeom>
          <a:solidFill>
            <a:srgbClr val="FFFFFF"/>
          </a:solidFill>
          <a:ln w="9525">
            <a:noFill/>
            <a:miter lim="800000"/>
            <a:headEnd/>
            <a:tailEnd/>
          </a:ln>
          <a:effectLst/>
        </p:spPr>
        <p:txBody>
          <a:bodyPr vert="horz" wrap="none" lIns="91440" tIns="152352" rIns="91440" bIns="76176" numCol="1" anchor="ctr" anchorCtr="0" compatLnSpc="1">
            <a:prstTxWarp prst="textNoShape">
              <a:avLst/>
            </a:prstTxWarp>
            <a:spAutoFit/>
          </a:bodyPr>
          <a:lstStyle/>
          <a:p>
            <a:pPr marL="0" marR="0" lvl="0" indent="228600" algn="l" defTabSz="914400" rtl="0" eaLnBrk="0" fontAlgn="base" latinLnBrk="0" hangingPunct="0">
              <a:lnSpc>
                <a:spcPct val="100000"/>
              </a:lnSpc>
              <a:spcBef>
                <a:spcPct val="0"/>
              </a:spcBef>
              <a:spcAft>
                <a:spcPct val="0"/>
              </a:spcAft>
              <a:buClrTx/>
              <a:buSzTx/>
              <a:buFontTx/>
              <a:buNone/>
              <a:tabLst/>
            </a:pPr>
            <a:endParaRPr kumimoji="0" lang="tr-T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Başlık"/>
          <p:cNvSpPr>
            <a:spLocks noGrp="1"/>
          </p:cNvSpPr>
          <p:nvPr>
            <p:ph type="title"/>
          </p:nvPr>
        </p:nvSpPr>
        <p:spPr>
          <a:xfrm>
            <a:off x="285720" y="0"/>
            <a:ext cx="7858180" cy="715962"/>
          </a:xfrm>
        </p:spPr>
        <p:txBody>
          <a:bodyPr>
            <a:normAutofit/>
          </a:bodyPr>
          <a:lstStyle/>
          <a:p>
            <a:pPr algn="l" eaLnBrk="1" hangingPunct="1">
              <a:defRPr/>
            </a:pPr>
            <a:r>
              <a:rPr lang="tr-TR" sz="2400" dirty="0">
                <a:latin typeface="+mn-lt"/>
              </a:rPr>
              <a:t>Yıldırım Tehlikesinde… </a:t>
            </a:r>
            <a:endParaRPr lang="tr-TR" sz="2400" dirty="0">
              <a:solidFill>
                <a:srgbClr val="FF0000"/>
              </a:solidFill>
              <a:latin typeface="+mn-lt"/>
            </a:endParaRPr>
          </a:p>
        </p:txBody>
      </p:sp>
      <p:sp>
        <p:nvSpPr>
          <p:cNvPr id="17" name="16 Dikdörtgen"/>
          <p:cNvSpPr/>
          <p:nvPr/>
        </p:nvSpPr>
        <p:spPr>
          <a:xfrm>
            <a:off x="323850" y="762000"/>
            <a:ext cx="8362950" cy="5638800"/>
          </a:xfrm>
          <a:prstGeom prst="rect">
            <a:avLst/>
          </a:prstGeom>
          <a:solidFill>
            <a:srgbClr val="E318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300"/>
              </a:spcBef>
              <a:spcAft>
                <a:spcPts val="0"/>
              </a:spcAft>
              <a:defRPr/>
            </a:pPr>
            <a:endParaRPr lang="tr-TR" dirty="0"/>
          </a:p>
        </p:txBody>
      </p:sp>
      <p:sp>
        <p:nvSpPr>
          <p:cNvPr id="19462" name="9 Metin kutusu"/>
          <p:cNvSpPr txBox="1">
            <a:spLocks noChangeArrowheads="1"/>
          </p:cNvSpPr>
          <p:nvPr/>
        </p:nvSpPr>
        <p:spPr bwMode="auto">
          <a:xfrm>
            <a:off x="457200" y="838200"/>
            <a:ext cx="8077200" cy="5632311"/>
          </a:xfrm>
          <a:prstGeom prst="rect">
            <a:avLst/>
          </a:prstGeom>
          <a:noFill/>
          <a:ln w="9525">
            <a:noFill/>
            <a:miter lim="800000"/>
            <a:headEnd/>
            <a:tailEnd/>
          </a:ln>
        </p:spPr>
        <p:txBody>
          <a:bodyPr spcCol="72000">
            <a:spAutoFit/>
          </a:bodyPr>
          <a:lstStyle/>
          <a:p>
            <a:pPr>
              <a:spcBef>
                <a:spcPts val="0"/>
              </a:spcBef>
              <a:buFont typeface="Wingdings" pitchFamily="2" charset="2"/>
              <a:buChar char="§"/>
              <a:defRPr/>
            </a:pPr>
            <a:r>
              <a:rPr lang="tr-TR" dirty="0">
                <a:solidFill>
                  <a:schemeClr val="bg1">
                    <a:lumMod val="95000"/>
                  </a:schemeClr>
                </a:solidFill>
                <a:latin typeface="+mn-lt"/>
              </a:rPr>
              <a:t> Açık arazide, sığınabileceğiniz bina veya üstü kapalı bir araç arayın.</a:t>
            </a:r>
          </a:p>
          <a:p>
            <a:pPr>
              <a:spcBef>
                <a:spcPts val="0"/>
              </a:spcBef>
              <a:buFont typeface="Wingdings" pitchFamily="2" charset="2"/>
              <a:buChar char="§"/>
              <a:defRPr/>
            </a:pPr>
            <a:r>
              <a:rPr lang="tr-TR" dirty="0">
                <a:solidFill>
                  <a:schemeClr val="bg1">
                    <a:lumMod val="95000"/>
                  </a:schemeClr>
                </a:solidFill>
                <a:latin typeface="+mn-lt"/>
              </a:rPr>
              <a:t> Açık arazideyseniz, bulunduğunuz yerdeki en yüksek cisimden uzak durun, mümkün olduğunca hedef küçültün. Ayak parmaklarınız üzerinde, Çök-Kapan-Korun hareketini uygulayın.   </a:t>
            </a:r>
          </a:p>
          <a:p>
            <a:pPr>
              <a:buFont typeface="Wingdings" pitchFamily="2" charset="2"/>
              <a:buChar char="§"/>
              <a:defRPr/>
            </a:pPr>
            <a:r>
              <a:rPr lang="tr-TR" dirty="0">
                <a:solidFill>
                  <a:schemeClr val="bg1">
                    <a:lumMod val="95000"/>
                  </a:schemeClr>
                </a:solidFill>
                <a:latin typeface="+mn-lt"/>
              </a:rPr>
              <a:t> Kamp araç ve gereçleri, balık oltası, kazma ve kürek gibi metal cisimleri elinize almayın. </a:t>
            </a:r>
          </a:p>
          <a:p>
            <a:pPr>
              <a:buFont typeface="Wingdings" pitchFamily="2" charset="2"/>
              <a:buChar char="§"/>
              <a:defRPr/>
            </a:pPr>
            <a:r>
              <a:rPr lang="tr-TR" dirty="0">
                <a:solidFill>
                  <a:schemeClr val="bg1">
                    <a:lumMod val="95000"/>
                  </a:schemeClr>
                </a:solidFill>
                <a:latin typeface="+mn-lt"/>
              </a:rPr>
              <a:t> </a:t>
            </a:r>
            <a:r>
              <a:rPr lang="tr-TR" b="1" dirty="0">
                <a:solidFill>
                  <a:schemeClr val="bg1">
                    <a:lumMod val="95000"/>
                  </a:schemeClr>
                </a:solidFill>
                <a:latin typeface="+mn-lt"/>
              </a:rPr>
              <a:t>Şemsiye açmayın. </a:t>
            </a:r>
            <a:r>
              <a:rPr lang="tr-TR" dirty="0">
                <a:solidFill>
                  <a:schemeClr val="bg1">
                    <a:lumMod val="95000"/>
                  </a:schemeClr>
                </a:solidFill>
                <a:latin typeface="+mn-lt"/>
              </a:rPr>
              <a:t>Tel örgülerden, elektrik hatlarından, metal çamaşır iplerine dokunmaktan; bisiklet, motosiklet ve üstü açık araca binmekten; direk, kule, minare gibi elektrik iletebilen sivri yüksek nesnelerin yanında durmaktan kaçının. </a:t>
            </a:r>
          </a:p>
          <a:p>
            <a:pPr>
              <a:buFont typeface="Wingdings" pitchFamily="2" charset="2"/>
              <a:buChar char="§"/>
              <a:defRPr/>
            </a:pPr>
            <a:r>
              <a:rPr lang="tr-TR" dirty="0">
                <a:solidFill>
                  <a:schemeClr val="bg1">
                    <a:lumMod val="95000"/>
                  </a:schemeClr>
                </a:solidFill>
                <a:latin typeface="+mn-lt"/>
              </a:rPr>
              <a:t> Yağışlı havalarda yüzmeyin. Sudaysanız hemen karaya çıkın. Yüzeyde tekne, kayık gibi araçlardaysanız, derhal karaya çıkın. </a:t>
            </a:r>
          </a:p>
          <a:p>
            <a:pPr>
              <a:buFont typeface="Wingdings" pitchFamily="2" charset="2"/>
              <a:buChar char="§"/>
              <a:defRPr/>
            </a:pPr>
            <a:r>
              <a:rPr lang="tr-TR" dirty="0">
                <a:solidFill>
                  <a:schemeClr val="bg1">
                    <a:lumMod val="95000"/>
                  </a:schemeClr>
                </a:solidFill>
                <a:latin typeface="Arial" pitchFamily="34" charset="0"/>
              </a:rPr>
              <a:t> Bina içindeyseniz güvendesiniz. Ancak pencerelere yaklaşmayın, duvarlara dokunmayın. Açık pencere ve kapıları kapatın; yıldırım sizi açık pencereden girerek de çarpabilir.</a:t>
            </a:r>
          </a:p>
          <a:p>
            <a:pPr>
              <a:buFont typeface="Wingdings" pitchFamily="2" charset="2"/>
              <a:buChar char="§"/>
              <a:defRPr/>
            </a:pPr>
            <a:r>
              <a:rPr lang="tr-TR" dirty="0">
                <a:solidFill>
                  <a:schemeClr val="bg1">
                    <a:lumMod val="95000"/>
                  </a:schemeClr>
                </a:solidFill>
                <a:latin typeface="Arial" pitchFamily="34" charset="0"/>
              </a:rPr>
              <a:t> Kapatılamayan kapı ve pencerelerden, soba, ocak ve şöminelerden, iletkenliği olan metal borular, radyatör, lavabo ve küvet; fişi prize takılı elektrikli ev aletlerinden ve kablolu telefonlardan uzak durun.</a:t>
            </a:r>
            <a:endParaRPr lang="tr-TR" dirty="0">
              <a:solidFill>
                <a:schemeClr val="bg1">
                  <a:lumMod val="95000"/>
                </a:schemeClr>
              </a:solidFill>
              <a:latin typeface="+mn-lt"/>
            </a:endParaRPr>
          </a:p>
          <a:p>
            <a:pPr>
              <a:buFont typeface="Wingdings" pitchFamily="2" charset="2"/>
              <a:buChar char="§"/>
              <a:defRPr/>
            </a:pPr>
            <a:r>
              <a:rPr lang="tr-TR" dirty="0">
                <a:solidFill>
                  <a:schemeClr val="bg1">
                    <a:lumMod val="95000"/>
                  </a:schemeClr>
                </a:solidFill>
                <a:latin typeface="+mn-lt"/>
              </a:rPr>
              <a:t> Otomobil içindeyseniz araçta kalın. Üstü açık araçlar hariç tüm taşıtlar güvenlidir. Camları kapatın ve metal hiçbir şeye dokunmayın.  </a:t>
            </a:r>
          </a:p>
          <a:p>
            <a:pPr>
              <a:buFont typeface="Wingdings" pitchFamily="2" charset="2"/>
              <a:buChar char="§"/>
              <a:defRPr/>
            </a:pPr>
            <a:endParaRPr lang="tr-TR" dirty="0">
              <a:solidFill>
                <a:schemeClr val="bg1">
                  <a:lumMod val="95000"/>
                </a:schemeClr>
              </a:solidFill>
              <a:latin typeface="+mn-l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3 Resim" descr="YANGIN YAZI GÖRSELİ (3).jpg"/>
          <p:cNvPicPr>
            <a:picLocks noChangeAspect="1"/>
          </p:cNvPicPr>
          <p:nvPr/>
        </p:nvPicPr>
        <p:blipFill>
          <a:blip r:embed="rId2">
            <a:lum/>
          </a:blip>
          <a:srcRect l="1639" t="1965" r="3279" b="1765"/>
          <a:stretch>
            <a:fillRect/>
          </a:stretch>
        </p:blipFill>
        <p:spPr>
          <a:xfrm>
            <a:off x="1857356" y="1071546"/>
            <a:ext cx="5567503" cy="3786214"/>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sp>
        <p:nvSpPr>
          <p:cNvPr id="14" name="Rectangle 11"/>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accent5">
                    <a:lumMod val="40000"/>
                    <a:lumOff val="60000"/>
                  </a:schemeClr>
                </a:solidFill>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pic>
        <p:nvPicPr>
          <p:cNvPr id="18434" name="Picture 2" descr="Bina cephelerinde büyük yangın riski! - Yalıtımın İyisi"/>
          <p:cNvPicPr>
            <a:picLocks noChangeAspect="1" noChangeArrowheads="1"/>
          </p:cNvPicPr>
          <p:nvPr/>
        </p:nvPicPr>
        <p:blipFill>
          <a:blip r:embed="rId2"/>
          <a:srcRect/>
          <a:stretch>
            <a:fillRect/>
          </a:stretch>
        </p:blipFill>
        <p:spPr bwMode="auto">
          <a:xfrm>
            <a:off x="2857488" y="1142984"/>
            <a:ext cx="3086010" cy="3681409"/>
          </a:xfrm>
          <a:prstGeom prst="rect">
            <a:avLst/>
          </a:prstGeom>
          <a:noFill/>
        </p:spPr>
      </p:pic>
      <p:sp>
        <p:nvSpPr>
          <p:cNvPr id="15" name="Rectangle 12"/>
          <p:cNvSpPr>
            <a:spLocks noChangeArrowheads="1"/>
          </p:cNvSpPr>
          <p:nvPr/>
        </p:nvSpPr>
        <p:spPr bwMode="auto">
          <a:xfrm>
            <a:off x="285720" y="1214422"/>
            <a:ext cx="1843078" cy="2246769"/>
          </a:xfrm>
          <a:prstGeom prst="rect">
            <a:avLst/>
          </a:prstGeom>
          <a:noFill/>
          <a:ln w="9525">
            <a:noFill/>
            <a:miter lim="800000"/>
            <a:headEnd/>
            <a:tailEnd/>
          </a:ln>
          <a:effectLst/>
        </p:spPr>
        <p:txBody>
          <a:bodyPr wrap="square">
            <a:spAutoFit/>
          </a:bodyPr>
          <a:lstStyle/>
          <a:p>
            <a:pPr>
              <a:defRPr/>
            </a:pPr>
            <a:r>
              <a:rPr lang="tr-TR" sz="2000" b="1" dirty="0">
                <a:solidFill>
                  <a:srgbClr val="FF0000"/>
                </a:solidFill>
                <a:latin typeface="Arial Narrow" pitchFamily="34" charset="0"/>
              </a:rPr>
              <a:t>YANMA </a:t>
            </a:r>
            <a:r>
              <a:rPr lang="tr-TR" sz="2000" b="1" dirty="0" smtClean="0">
                <a:solidFill>
                  <a:srgbClr val="FF0000"/>
                </a:solidFill>
                <a:latin typeface="Arial Narrow" pitchFamily="34" charset="0"/>
              </a:rPr>
              <a:t>NEDİR</a:t>
            </a:r>
            <a:endParaRPr lang="tr-TR" sz="2000" dirty="0">
              <a:solidFill>
                <a:srgbClr val="FF0000"/>
              </a:solidFill>
              <a:latin typeface="Arial Narrow" pitchFamily="34" charset="0"/>
            </a:endParaRPr>
          </a:p>
          <a:p>
            <a:pPr>
              <a:defRPr/>
            </a:pPr>
            <a:r>
              <a:rPr lang="tr-TR" sz="2000" dirty="0">
                <a:latin typeface="Arial Narrow" pitchFamily="34" charset="0"/>
              </a:rPr>
              <a:t>Yanıcı maddenin, ısı ve oksijen ile birleşmesi sonucu oluşan kimyasal bir olaydır.</a:t>
            </a:r>
          </a:p>
        </p:txBody>
      </p:sp>
      <p:sp>
        <p:nvSpPr>
          <p:cNvPr id="16" name="15 Dikdörtgen"/>
          <p:cNvSpPr/>
          <p:nvPr/>
        </p:nvSpPr>
        <p:spPr>
          <a:xfrm>
            <a:off x="6500826" y="1214422"/>
            <a:ext cx="2357438" cy="2308324"/>
          </a:xfrm>
          <a:prstGeom prst="rect">
            <a:avLst/>
          </a:prstGeom>
        </p:spPr>
        <p:txBody>
          <a:bodyPr wrap="square">
            <a:spAutoFit/>
          </a:bodyPr>
          <a:lstStyle/>
          <a:p>
            <a:pPr algn="r"/>
            <a:r>
              <a:rPr lang="tr-TR" b="1" dirty="0" smtClean="0">
                <a:solidFill>
                  <a:srgbClr val="FF0000"/>
                </a:solidFill>
                <a:latin typeface="Arial" pitchFamily="34" charset="0"/>
              </a:rPr>
              <a:t>YANGIN NEDİR</a:t>
            </a:r>
            <a:r>
              <a:rPr lang="tr-TR" dirty="0" smtClean="0">
                <a:latin typeface="Arial" pitchFamily="34" charset="0"/>
              </a:rPr>
              <a:t>  Yararlanmak amacıyla yakılan ateş dışında oluşan, denetlenemeyen ve kontrolden çıkan yanmalara da YANGIN denir.</a:t>
            </a:r>
            <a:endParaRPr lang="tr-TR" dirty="0">
              <a:latin typeface="Arial" pitchFamily="34" charset="0"/>
            </a:endParaRPr>
          </a:p>
        </p:txBody>
      </p:sp>
      <p:sp>
        <p:nvSpPr>
          <p:cNvPr id="17" name="Rectangle 5"/>
          <p:cNvSpPr>
            <a:spLocks noGrp="1" noChangeArrowheads="1"/>
          </p:cNvSpPr>
          <p:nvPr>
            <p:ph type="title" idx="4294967295"/>
          </p:nvPr>
        </p:nvSpPr>
        <p:spPr>
          <a:xfrm>
            <a:off x="2214546" y="714356"/>
            <a:ext cx="4464050" cy="415925"/>
          </a:xfrm>
        </p:spPr>
        <p:txBody>
          <a:bodyPr>
            <a:normAutofit fontScale="90000"/>
          </a:bodyPr>
          <a:lstStyle/>
          <a:p>
            <a:pPr algn="ctr" eaLnBrk="1" hangingPunct="1">
              <a:defRPr/>
            </a:pPr>
            <a:r>
              <a:rPr lang="tr-TR" sz="2400" b="1" dirty="0" smtClean="0">
                <a:solidFill>
                  <a:srgbClr val="FF3300"/>
                </a:solidFill>
                <a:effectLst>
                  <a:outerShdw blurRad="38100" dist="38100" dir="2700000" algn="tl">
                    <a:srgbClr val="C0C0C0"/>
                  </a:outerShdw>
                </a:effectLst>
                <a:latin typeface="+mn-lt"/>
              </a:rPr>
              <a:t>Yanmanın Kimyası</a:t>
            </a:r>
            <a:endParaRPr lang="tr-TR" sz="2400" b="1" dirty="0">
              <a:solidFill>
                <a:srgbClr val="FF3300"/>
              </a:solidFill>
              <a:effectLst>
                <a:outerShdw blurRad="38100" dist="38100" dir="2700000" algn="tl">
                  <a:srgbClr val="C0C0C0"/>
                </a:outerShdw>
              </a:effectLst>
              <a:latin typeface="+mn-l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fextsmd"/>
          <p:cNvPicPr>
            <a:picLocks noChangeAspect="1" noChangeArrowheads="1"/>
          </p:cNvPicPr>
          <p:nvPr/>
        </p:nvPicPr>
        <p:blipFill>
          <a:blip r:embed="rId2"/>
          <a:srcRect t="8922" r="19421" b="11720"/>
          <a:stretch>
            <a:fillRect/>
          </a:stretch>
        </p:blipFill>
        <p:spPr bwMode="auto">
          <a:xfrm>
            <a:off x="2071688" y="4786313"/>
            <a:ext cx="1238250" cy="1214437"/>
          </a:xfrm>
          <a:prstGeom prst="rect">
            <a:avLst/>
          </a:prstGeom>
          <a:noFill/>
          <a:ln w="9525">
            <a:noFill/>
            <a:miter lim="800000"/>
            <a:headEnd/>
            <a:tailEnd/>
          </a:ln>
        </p:spPr>
      </p:pic>
      <p:sp>
        <p:nvSpPr>
          <p:cNvPr id="108547"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pic>
        <p:nvPicPr>
          <p:cNvPr id="108548" name="Picture 4" descr="smokeno"/>
          <p:cNvPicPr>
            <a:picLocks noChangeAspect="1" noChangeArrowheads="1"/>
          </p:cNvPicPr>
          <p:nvPr/>
        </p:nvPicPr>
        <p:blipFill>
          <a:blip r:embed="rId3"/>
          <a:srcRect l="6863" t="11620" r="15906" b="14436"/>
          <a:stretch>
            <a:fillRect/>
          </a:stretch>
        </p:blipFill>
        <p:spPr bwMode="auto">
          <a:xfrm>
            <a:off x="1928813" y="1785938"/>
            <a:ext cx="1223962" cy="1143000"/>
          </a:xfrm>
          <a:prstGeom prst="rect">
            <a:avLst/>
          </a:prstGeom>
          <a:noFill/>
          <a:ln w="9525">
            <a:noFill/>
            <a:miter lim="800000"/>
            <a:headEnd/>
            <a:tailEnd/>
          </a:ln>
        </p:spPr>
      </p:pic>
      <p:sp>
        <p:nvSpPr>
          <p:cNvPr id="8" name="Rectangle 5"/>
          <p:cNvSpPr>
            <a:spLocks noGrp="1" noChangeArrowheads="1"/>
          </p:cNvSpPr>
          <p:nvPr>
            <p:ph type="title" idx="4294967295"/>
          </p:nvPr>
        </p:nvSpPr>
        <p:spPr>
          <a:xfrm>
            <a:off x="2428860" y="857232"/>
            <a:ext cx="4464050" cy="415925"/>
          </a:xfrm>
        </p:spPr>
        <p:txBody>
          <a:bodyPr>
            <a:normAutofit fontScale="90000"/>
          </a:bodyPr>
          <a:lstStyle/>
          <a:p>
            <a:pPr algn="ctr" eaLnBrk="1" hangingPunct="1">
              <a:defRPr/>
            </a:pPr>
            <a:r>
              <a:rPr lang="tr-TR" sz="2400" b="1" dirty="0">
                <a:solidFill>
                  <a:srgbClr val="FF3300"/>
                </a:solidFill>
                <a:effectLst>
                  <a:outerShdw blurRad="38100" dist="38100" dir="2700000" algn="tl">
                    <a:srgbClr val="C0C0C0"/>
                  </a:outerShdw>
                </a:effectLst>
                <a:latin typeface="+mn-lt"/>
              </a:rPr>
              <a:t>Yangınla Mücadele</a:t>
            </a:r>
          </a:p>
        </p:txBody>
      </p:sp>
      <p:sp>
        <p:nvSpPr>
          <p:cNvPr id="9" name="Rectangle 6"/>
          <p:cNvSpPr txBox="1">
            <a:spLocks noChangeArrowheads="1"/>
          </p:cNvSpPr>
          <p:nvPr/>
        </p:nvSpPr>
        <p:spPr bwMode="auto">
          <a:xfrm>
            <a:off x="2151063" y="2927350"/>
            <a:ext cx="4851400" cy="1338263"/>
          </a:xfrm>
          <a:prstGeom prst="rect">
            <a:avLst/>
          </a:prstGeom>
          <a:noFill/>
          <a:ln w="9525">
            <a:noFill/>
            <a:miter lim="800000"/>
            <a:headEnd/>
            <a:tailEnd/>
          </a:ln>
        </p:spPr>
        <p:txBody>
          <a:bodyPr/>
          <a:lstStyle/>
          <a:p>
            <a:pPr marL="669925" lvl="1" indent="-325438" algn="ctr">
              <a:spcBef>
                <a:spcPct val="20000"/>
              </a:spcBef>
              <a:buClr>
                <a:schemeClr val="accent2"/>
              </a:buClr>
              <a:buSzPct val="60000"/>
              <a:defRPr/>
            </a:pPr>
            <a:r>
              <a:rPr lang="tr-TR" sz="3200" b="1" kern="0">
                <a:solidFill>
                  <a:srgbClr val="000000"/>
                </a:solidFill>
                <a:latin typeface="+mn-lt"/>
                <a:cs typeface="+mn-cs"/>
              </a:rPr>
              <a:t>Yangın </a:t>
            </a:r>
          </a:p>
          <a:p>
            <a:pPr marL="669925" lvl="1" indent="-325438" algn="ctr">
              <a:spcBef>
                <a:spcPct val="20000"/>
              </a:spcBef>
              <a:buClr>
                <a:schemeClr val="accent2"/>
              </a:buClr>
              <a:buSzPct val="60000"/>
              <a:defRPr/>
            </a:pPr>
            <a:r>
              <a:rPr lang="tr-TR" sz="3200" b="1" kern="0">
                <a:solidFill>
                  <a:srgbClr val="000000"/>
                </a:solidFill>
                <a:latin typeface="+mn-lt"/>
                <a:cs typeface="+mn-cs"/>
              </a:rPr>
              <a:t>Nasıl Önlenir?</a:t>
            </a:r>
            <a:endParaRPr lang="en-US" sz="3200" b="1" kern="0" dirty="0">
              <a:solidFill>
                <a:srgbClr val="000000"/>
              </a:solidFill>
              <a:latin typeface="+mn-lt"/>
              <a:cs typeface="+mn-cs"/>
            </a:endParaRPr>
          </a:p>
        </p:txBody>
      </p:sp>
      <p:pic>
        <p:nvPicPr>
          <p:cNvPr id="108551" name="Picture 7"/>
          <p:cNvPicPr>
            <a:picLocks noChangeAspect="1" noChangeArrowheads="1"/>
          </p:cNvPicPr>
          <p:nvPr/>
        </p:nvPicPr>
        <p:blipFill>
          <a:blip r:embed="rId4"/>
          <a:srcRect t="10519" b="17236"/>
          <a:stretch>
            <a:fillRect/>
          </a:stretch>
        </p:blipFill>
        <p:spPr bwMode="auto">
          <a:xfrm>
            <a:off x="3714750" y="1500188"/>
            <a:ext cx="1638300" cy="1155700"/>
          </a:xfrm>
          <a:prstGeom prst="rect">
            <a:avLst/>
          </a:prstGeom>
          <a:noFill/>
          <a:ln w="9525">
            <a:noFill/>
            <a:miter lim="800000"/>
            <a:headEnd/>
            <a:tailEnd/>
          </a:ln>
        </p:spPr>
      </p:pic>
      <p:pic>
        <p:nvPicPr>
          <p:cNvPr id="108552" name="Picture 8" descr="lpgsec"/>
          <p:cNvPicPr>
            <a:picLocks noChangeAspect="1" noChangeArrowheads="1"/>
          </p:cNvPicPr>
          <p:nvPr/>
        </p:nvPicPr>
        <p:blipFill>
          <a:blip r:embed="rId5"/>
          <a:srcRect/>
          <a:stretch>
            <a:fillRect/>
          </a:stretch>
        </p:blipFill>
        <p:spPr bwMode="auto">
          <a:xfrm>
            <a:off x="5857875" y="1500188"/>
            <a:ext cx="1524000" cy="1520825"/>
          </a:xfrm>
          <a:prstGeom prst="rect">
            <a:avLst/>
          </a:prstGeom>
          <a:noFill/>
          <a:ln w="9525">
            <a:noFill/>
            <a:miter lim="800000"/>
            <a:headEnd/>
            <a:tailEnd/>
          </a:ln>
        </p:spPr>
      </p:pic>
      <p:pic>
        <p:nvPicPr>
          <p:cNvPr id="108553" name="Picture 9" descr="hazmathm"/>
          <p:cNvPicPr>
            <a:picLocks noChangeAspect="1" noChangeArrowheads="1"/>
          </p:cNvPicPr>
          <p:nvPr/>
        </p:nvPicPr>
        <p:blipFill>
          <a:blip r:embed="rId6"/>
          <a:srcRect l="8723" t="15796" r="7164" b="16968"/>
          <a:stretch>
            <a:fillRect/>
          </a:stretch>
        </p:blipFill>
        <p:spPr bwMode="auto">
          <a:xfrm>
            <a:off x="6143625" y="4714875"/>
            <a:ext cx="1285875" cy="1000125"/>
          </a:xfrm>
          <a:prstGeom prst="rect">
            <a:avLst/>
          </a:prstGeom>
          <a:noFill/>
          <a:ln w="9525">
            <a:noFill/>
            <a:miter lim="800000"/>
            <a:headEnd/>
            <a:tailEnd/>
          </a:ln>
        </p:spPr>
      </p:pic>
      <p:pic>
        <p:nvPicPr>
          <p:cNvPr id="108554" name="Picture 10" descr="electric1"/>
          <p:cNvPicPr>
            <a:picLocks noChangeAspect="1" noChangeArrowheads="1"/>
          </p:cNvPicPr>
          <p:nvPr/>
        </p:nvPicPr>
        <p:blipFill>
          <a:blip r:embed="rId7"/>
          <a:srcRect l="11029" t="10249" r="13341" b="12080"/>
          <a:stretch>
            <a:fillRect/>
          </a:stretch>
        </p:blipFill>
        <p:spPr bwMode="auto">
          <a:xfrm>
            <a:off x="4214813" y="5000625"/>
            <a:ext cx="1143000" cy="1143000"/>
          </a:xfrm>
          <a:prstGeom prst="rect">
            <a:avLst/>
          </a:prstGeom>
          <a:noFill/>
          <a:ln w="9525">
            <a:noFill/>
            <a:miter lim="800000"/>
            <a:headEnd/>
            <a:tailEnd/>
          </a:ln>
        </p:spPr>
      </p:pic>
      <p:sp>
        <p:nvSpPr>
          <p:cNvPr id="14" name="Rectangle 11"/>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accent5">
                    <a:lumMod val="40000"/>
                    <a:lumOff val="60000"/>
                  </a:schemeClr>
                </a:solidFill>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pic>
        <p:nvPicPr>
          <p:cNvPr id="108556" name="Picture 12" descr="BACA"/>
          <p:cNvPicPr>
            <a:picLocks noChangeAspect="1" noChangeArrowheads="1"/>
          </p:cNvPicPr>
          <p:nvPr/>
        </p:nvPicPr>
        <p:blipFill>
          <a:blip r:embed="rId8"/>
          <a:srcRect/>
          <a:stretch>
            <a:fillRect/>
          </a:stretch>
        </p:blipFill>
        <p:spPr bwMode="auto">
          <a:xfrm>
            <a:off x="1357313" y="3143250"/>
            <a:ext cx="1143000" cy="1470025"/>
          </a:xfrm>
          <a:prstGeom prst="rect">
            <a:avLst/>
          </a:prstGeom>
          <a:noFill/>
          <a:ln w="9525">
            <a:noFill/>
            <a:miter lim="800000"/>
            <a:headEnd/>
            <a:tailEnd/>
          </a:ln>
        </p:spPr>
      </p:pic>
      <p:pic>
        <p:nvPicPr>
          <p:cNvPr id="108557" name="Picture 13" descr="telcont"/>
          <p:cNvPicPr>
            <a:picLocks noChangeAspect="1" noChangeArrowheads="1"/>
          </p:cNvPicPr>
          <p:nvPr/>
        </p:nvPicPr>
        <p:blipFill>
          <a:blip r:embed="rId9"/>
          <a:srcRect l="14516" t="19418" r="17741" b="17474"/>
          <a:stretch>
            <a:fillRect/>
          </a:stretch>
        </p:blipFill>
        <p:spPr bwMode="auto">
          <a:xfrm>
            <a:off x="6781800" y="3143250"/>
            <a:ext cx="1152525" cy="1071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telcont"/>
          <p:cNvPicPr>
            <a:picLocks noChangeAspect="1" noChangeArrowheads="1"/>
          </p:cNvPicPr>
          <p:nvPr/>
        </p:nvPicPr>
        <p:blipFill>
          <a:blip r:embed="rId2"/>
          <a:srcRect l="11920" t="15947" r="19772" b="16280"/>
          <a:stretch>
            <a:fillRect/>
          </a:stretch>
        </p:blipFill>
        <p:spPr bwMode="auto">
          <a:xfrm>
            <a:off x="1500166" y="1571612"/>
            <a:ext cx="1011133" cy="1000132"/>
          </a:xfrm>
          <a:prstGeom prst="rect">
            <a:avLst/>
          </a:prstGeom>
          <a:noFill/>
          <a:ln w="9525">
            <a:noFill/>
            <a:miter lim="800000"/>
            <a:headEnd/>
            <a:tailEnd/>
          </a:ln>
        </p:spPr>
      </p:pic>
      <p:pic>
        <p:nvPicPr>
          <p:cNvPr id="109573" name="Picture 6"/>
          <p:cNvPicPr>
            <a:picLocks noChangeAspect="1" noChangeArrowheads="1"/>
          </p:cNvPicPr>
          <p:nvPr/>
        </p:nvPicPr>
        <p:blipFill>
          <a:blip r:embed="rId3"/>
          <a:srcRect/>
          <a:stretch>
            <a:fillRect/>
          </a:stretch>
        </p:blipFill>
        <p:spPr bwMode="auto">
          <a:xfrm>
            <a:off x="500035" y="4714884"/>
            <a:ext cx="785818" cy="766861"/>
          </a:xfrm>
          <a:prstGeom prst="rect">
            <a:avLst/>
          </a:prstGeom>
          <a:noFill/>
          <a:ln w="9525">
            <a:noFill/>
            <a:miter lim="800000"/>
            <a:headEnd/>
            <a:tailEnd/>
          </a:ln>
        </p:spPr>
      </p:pic>
      <p:sp>
        <p:nvSpPr>
          <p:cNvPr id="9"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bg1">
                    <a:lumMod val="95000"/>
                  </a:schemeClr>
                </a:solidFill>
                <a:effectLst>
                  <a:outerShdw blurRad="38100" dist="38100" dir="2700000" algn="tl">
                    <a:srgbClr val="000000"/>
                  </a:outerShdw>
                </a:effectLst>
                <a:cs typeface="+mn-cs"/>
              </a:rPr>
              <a:t> FELÂKETİ ÖNLEYEBİLİRSİNİZ!..</a:t>
            </a:r>
          </a:p>
        </p:txBody>
      </p:sp>
      <p:pic>
        <p:nvPicPr>
          <p:cNvPr id="109575" name="Picture 38"/>
          <p:cNvPicPr>
            <a:picLocks noChangeAspect="1" noChangeArrowheads="1"/>
          </p:cNvPicPr>
          <p:nvPr/>
        </p:nvPicPr>
        <p:blipFill>
          <a:blip r:embed="rId4"/>
          <a:srcRect l="8543" t="4980" r="7983" b="10747"/>
          <a:stretch>
            <a:fillRect/>
          </a:stretch>
        </p:blipFill>
        <p:spPr bwMode="auto">
          <a:xfrm>
            <a:off x="1857356" y="5429264"/>
            <a:ext cx="832781" cy="722310"/>
          </a:xfrm>
          <a:prstGeom prst="rect">
            <a:avLst/>
          </a:prstGeom>
          <a:noFill/>
          <a:ln w="12700" algn="ctr">
            <a:noFill/>
            <a:miter lim="800000"/>
            <a:headEnd/>
            <a:tailEnd/>
          </a:ln>
        </p:spPr>
      </p:pic>
      <p:sp>
        <p:nvSpPr>
          <p:cNvPr id="30721" name="Rectangle 1"/>
          <p:cNvSpPr>
            <a:spLocks noChangeArrowheads="1"/>
          </p:cNvSpPr>
          <p:nvPr/>
        </p:nvSpPr>
        <p:spPr bwMode="auto">
          <a:xfrm>
            <a:off x="3000364" y="0"/>
            <a:ext cx="5643602"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endParaRPr lang="tr-TR"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tabLst/>
            </a:pPr>
            <a:endParaRPr lang="tr-TR" dirty="0" smtClean="0">
              <a:latin typeface="Arial"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Ev ve işyerinizde yangına yol açabilecek riskleri gözden geçirin. </a:t>
            </a:r>
          </a:p>
          <a:p>
            <a:pPr marL="0" marR="0" lvl="0" indent="0" algn="just" defTabSz="914400" rtl="0" eaLnBrk="1" fontAlgn="base" latinLnBrk="0" hangingPunct="1">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Çocuklara ateşle oynamamalarını öğretin.</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Yanabilecek eşyaları ve yanıcı maddeleri, soba ve ısıtıcıların yakınına koymayın, </a:t>
            </a: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Çalışma alanlarımızdaki</a:t>
            </a:r>
            <a:r>
              <a:rPr kumimoji="0" lang="tr-TR" sz="1600" b="1"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a:t>
            </a:r>
            <a:r>
              <a:rPr kumimoji="0" lang="tr-TR" sz="1600" b="1"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ısıtıcılara dikkat…</a:t>
            </a:r>
            <a:endParaRPr kumimoji="0" lang="tr-TR" sz="1600" b="1"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Yatarken ve kapalı ortamlarda sigara içmeyin. </a:t>
            </a:r>
            <a:r>
              <a:rPr kumimoji="0" lang="tr-TR" sz="1600" b="1" i="1" u="none" strike="noStrike" cap="none" normalizeH="0" baseline="0" dirty="0" smtClean="0">
                <a:ln>
                  <a:noFill/>
                </a:ln>
                <a:solidFill>
                  <a:schemeClr val="tx1">
                    <a:lumMod val="65000"/>
                    <a:lumOff val="35000"/>
                  </a:schemeClr>
                </a:solidFill>
                <a:effectLst/>
                <a:latin typeface="Times New Roman" pitchFamily="18" charset="0"/>
                <a:ea typeface="Times New Roman" pitchFamily="18" charset="0"/>
                <a:cs typeface="Times New Roman" pitchFamily="18" charset="0"/>
              </a:rPr>
              <a:t>(</a:t>
            </a:r>
            <a:r>
              <a:rPr kumimoji="0" lang="tr-TR" sz="1600" i="1" u="none" strike="noStrike" cap="none" normalizeH="0" baseline="0" dirty="0" smtClean="0">
                <a:ln>
                  <a:noFill/>
                </a:ln>
                <a:solidFill>
                  <a:schemeClr val="tx1">
                    <a:lumMod val="65000"/>
                    <a:lumOff val="35000"/>
                  </a:schemeClr>
                </a:solidFill>
                <a:effectLst/>
                <a:latin typeface="Times New Roman" pitchFamily="18" charset="0"/>
                <a:ea typeface="Times New Roman" pitchFamily="18" charset="0"/>
                <a:cs typeface="Times New Roman" pitchFamily="18" charset="0"/>
              </a:rPr>
              <a:t>Sigara en çok görülen bir yangın nedenidir.</a:t>
            </a:r>
            <a:r>
              <a:rPr kumimoji="0" lang="tr-TR" sz="1600" b="1" i="1" u="none" strike="noStrike" cap="none" normalizeH="0" baseline="0" dirty="0" smtClean="0">
                <a:ln>
                  <a:noFill/>
                </a:ln>
                <a:solidFill>
                  <a:schemeClr val="tx1">
                    <a:lumMod val="65000"/>
                    <a:lumOff val="35000"/>
                  </a:schemeClr>
                </a:solidFill>
                <a:effectLst/>
                <a:latin typeface="Times New Roman" pitchFamily="18" charset="0"/>
                <a:ea typeface="Times New Roman" pitchFamily="18" charset="0"/>
                <a:cs typeface="Times New Roman" pitchFamily="18" charset="0"/>
              </a:rPr>
              <a:t>)</a:t>
            </a:r>
            <a:endParaRPr kumimoji="0" lang="tr-TR" sz="1600" b="1" i="1" u="none" strike="noStrike" cap="none" normalizeH="0" baseline="0" dirty="0" smtClean="0">
              <a:ln>
                <a:noFill/>
              </a:ln>
              <a:solidFill>
                <a:schemeClr val="tx1">
                  <a:lumMod val="65000"/>
                  <a:lumOff val="35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Yıpranmış ve arızalı kabloları değiştirin. Kabloları halı-kilim gibi eşyaların altından geçirmeyin.</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Çok sayıda yüksek  akımlı cihazı tek bir prize bağlamayın. </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Baca temizliğini düzenli yaptırın.</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Evinizde de bir yangın söndürücü bulundurun ve çalışma alanlarımızdakiler de dahil yerlerini ve kullanmayı</a:t>
            </a:r>
            <a:r>
              <a:rPr kumimoji="0" lang="tr-TR" sz="1600" b="1" i="0" u="none" strike="noStrike" cap="none" normalizeH="0" dirty="0" smtClean="0">
                <a:ln>
                  <a:noFill/>
                </a:ln>
                <a:solidFill>
                  <a:schemeClr val="tx1">
                    <a:lumMod val="65000"/>
                    <a:lumOff val="35000"/>
                  </a:schemeClr>
                </a:solidFill>
                <a:effectLst/>
                <a:latin typeface="Arial" pitchFamily="34" charset="0"/>
                <a:ea typeface="Times New Roman" pitchFamily="18" charset="0"/>
                <a:cs typeface="Arial" pitchFamily="34" charset="0"/>
              </a:rPr>
              <a:t> öğrenin</a:t>
            </a: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ts val="600"/>
              </a:spcAft>
              <a:buClrTx/>
              <a:buSzTx/>
              <a:buFontTx/>
              <a:buChar char="•"/>
              <a:tabLst/>
            </a:pPr>
            <a:r>
              <a:rPr kumimoji="0" lang="tr-TR" sz="1600" b="1" i="0" u="none" strike="noStrike" cap="none" normalizeH="0" baseline="0" dirty="0" smtClean="0">
                <a:ln>
                  <a:noFill/>
                </a:ln>
                <a:solidFill>
                  <a:schemeClr val="tx1">
                    <a:lumMod val="65000"/>
                    <a:lumOff val="35000"/>
                  </a:schemeClr>
                </a:solidFill>
                <a:effectLst/>
                <a:latin typeface="Arial" pitchFamily="34" charset="0"/>
                <a:ea typeface="Times New Roman" pitchFamily="18" charset="0"/>
                <a:cs typeface="Arial" pitchFamily="34" charset="0"/>
              </a:rPr>
              <a:t>Acil çıkış kapıları ve merdivenlerinin her an hazır olduğundan emin olmalısınız. </a:t>
            </a:r>
            <a:endParaRPr kumimoji="0" lang="tr-TR" sz="1600" b="1" i="0" u="none" strike="noStrike" cap="none" normalizeH="0" baseline="0" dirty="0" smtClean="0">
              <a:ln>
                <a:noFill/>
              </a:ln>
              <a:solidFill>
                <a:schemeClr val="tx1">
                  <a:lumMod val="65000"/>
                  <a:lumOff val="35000"/>
                </a:schemeClr>
              </a:solidFill>
              <a:effectLst/>
              <a:latin typeface="Arial" pitchFamily="34" charset="0"/>
              <a:cs typeface="Arial" pitchFamily="34" charset="0"/>
            </a:endParaRPr>
          </a:p>
        </p:txBody>
      </p:sp>
      <p:sp>
        <p:nvSpPr>
          <p:cNvPr id="10" name="Rectangle 4"/>
          <p:cNvSpPr>
            <a:spLocks noGrp="1" noChangeArrowheads="1"/>
          </p:cNvSpPr>
          <p:nvPr>
            <p:ph type="title" idx="4294967295"/>
          </p:nvPr>
        </p:nvSpPr>
        <p:spPr>
          <a:xfrm>
            <a:off x="3143240" y="642918"/>
            <a:ext cx="4343400" cy="557213"/>
          </a:xfrm>
        </p:spPr>
        <p:txBody>
          <a:bodyPr>
            <a:normAutofit/>
          </a:bodyPr>
          <a:lstStyle/>
          <a:p>
            <a:pPr algn="ctr"/>
            <a:r>
              <a:rPr lang="tr-TR" sz="2000" dirty="0">
                <a:solidFill>
                  <a:srgbClr val="FF3300"/>
                </a:solidFill>
                <a:latin typeface="Arial Black" pitchFamily="34" charset="0"/>
              </a:rPr>
              <a:t>Yangın </a:t>
            </a:r>
            <a:r>
              <a:rPr lang="tr-TR" sz="2000" dirty="0" smtClean="0">
                <a:solidFill>
                  <a:srgbClr val="FF3300"/>
                </a:solidFill>
                <a:latin typeface="Arial Black" pitchFamily="34" charset="0"/>
              </a:rPr>
              <a:t>Nasıl Önlenir…</a:t>
            </a:r>
            <a:endParaRPr lang="tr-TR" sz="2000" dirty="0">
              <a:solidFill>
                <a:srgbClr val="FF3300"/>
              </a:solidFill>
              <a:latin typeface="Arial Black" pitchFamily="34" charset="0"/>
            </a:endParaRPr>
          </a:p>
        </p:txBody>
      </p:sp>
      <p:pic>
        <p:nvPicPr>
          <p:cNvPr id="12" name="Picture 12" descr="BACA"/>
          <p:cNvPicPr>
            <a:picLocks noChangeAspect="1" noChangeArrowheads="1"/>
          </p:cNvPicPr>
          <p:nvPr/>
        </p:nvPicPr>
        <p:blipFill>
          <a:blip r:embed="rId5"/>
          <a:srcRect/>
          <a:stretch>
            <a:fillRect/>
          </a:stretch>
        </p:blipFill>
        <p:spPr bwMode="auto">
          <a:xfrm>
            <a:off x="2000232" y="3571876"/>
            <a:ext cx="865271" cy="1112835"/>
          </a:xfrm>
          <a:prstGeom prst="rect">
            <a:avLst/>
          </a:prstGeom>
          <a:noFill/>
          <a:ln w="9525">
            <a:noFill/>
            <a:miter lim="800000"/>
            <a:headEnd/>
            <a:tailEnd/>
          </a:ln>
        </p:spPr>
      </p:pic>
      <p:pic>
        <p:nvPicPr>
          <p:cNvPr id="13" name="Picture 10" descr="electric1"/>
          <p:cNvPicPr>
            <a:picLocks noChangeAspect="1" noChangeArrowheads="1"/>
          </p:cNvPicPr>
          <p:nvPr/>
        </p:nvPicPr>
        <p:blipFill>
          <a:blip r:embed="rId6" cstate="print"/>
          <a:srcRect l="11029" t="10249" r="13341" b="12080"/>
          <a:stretch>
            <a:fillRect/>
          </a:stretch>
        </p:blipFill>
        <p:spPr bwMode="auto">
          <a:xfrm>
            <a:off x="357158" y="857232"/>
            <a:ext cx="857256" cy="857256"/>
          </a:xfrm>
          <a:prstGeom prst="rect">
            <a:avLst/>
          </a:prstGeom>
          <a:noFill/>
          <a:ln w="9525">
            <a:noFill/>
            <a:miter lim="800000"/>
            <a:headEnd/>
            <a:tailEnd/>
          </a:ln>
        </p:spPr>
      </p:pic>
      <p:pic>
        <p:nvPicPr>
          <p:cNvPr id="14" name="Picture 9" descr="hazmathm"/>
          <p:cNvPicPr>
            <a:picLocks noChangeAspect="1" noChangeArrowheads="1"/>
          </p:cNvPicPr>
          <p:nvPr/>
        </p:nvPicPr>
        <p:blipFill>
          <a:blip r:embed="rId7" cstate="print"/>
          <a:srcRect l="8723" t="15796" r="7164" b="16968"/>
          <a:stretch>
            <a:fillRect/>
          </a:stretch>
        </p:blipFill>
        <p:spPr bwMode="auto">
          <a:xfrm>
            <a:off x="571472" y="3143248"/>
            <a:ext cx="857256" cy="6667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telcont"/>
          <p:cNvPicPr>
            <a:picLocks noChangeAspect="1" noChangeArrowheads="1"/>
          </p:cNvPicPr>
          <p:nvPr/>
        </p:nvPicPr>
        <p:blipFill>
          <a:blip r:embed="rId2"/>
          <a:srcRect l="11920" t="15947" r="19772" b="16280"/>
          <a:stretch>
            <a:fillRect/>
          </a:stretch>
        </p:blipFill>
        <p:spPr bwMode="auto">
          <a:xfrm>
            <a:off x="357158" y="2285992"/>
            <a:ext cx="1388291" cy="1373186"/>
          </a:xfrm>
          <a:prstGeom prst="rect">
            <a:avLst/>
          </a:prstGeom>
          <a:noFill/>
          <a:ln w="9525">
            <a:noFill/>
            <a:miter lim="800000"/>
            <a:headEnd/>
            <a:tailEnd/>
          </a:ln>
        </p:spPr>
      </p:pic>
      <p:sp>
        <p:nvSpPr>
          <p:cNvPr id="109571" name="Rectangle 4"/>
          <p:cNvSpPr>
            <a:spLocks noGrp="1" noChangeArrowheads="1"/>
          </p:cNvSpPr>
          <p:nvPr>
            <p:ph type="title" idx="4294967295"/>
          </p:nvPr>
        </p:nvSpPr>
        <p:spPr>
          <a:xfrm>
            <a:off x="3124200" y="762000"/>
            <a:ext cx="4343400" cy="557213"/>
          </a:xfrm>
        </p:spPr>
        <p:txBody>
          <a:bodyPr>
            <a:normAutofit/>
          </a:bodyPr>
          <a:lstStyle/>
          <a:p>
            <a:pPr algn="ctr"/>
            <a:r>
              <a:rPr lang="tr-TR" sz="2400" dirty="0">
                <a:solidFill>
                  <a:srgbClr val="FF3300"/>
                </a:solidFill>
                <a:latin typeface="Arial Black" pitchFamily="34" charset="0"/>
              </a:rPr>
              <a:t>Yangın </a:t>
            </a:r>
            <a:r>
              <a:rPr lang="tr-TR" sz="2400" dirty="0" smtClean="0">
                <a:solidFill>
                  <a:srgbClr val="FF3300"/>
                </a:solidFill>
                <a:latin typeface="Arial Black" pitchFamily="34" charset="0"/>
              </a:rPr>
              <a:t>Anında…</a:t>
            </a:r>
            <a:endParaRPr lang="tr-TR" sz="2400" dirty="0">
              <a:solidFill>
                <a:srgbClr val="FF3300"/>
              </a:solidFill>
              <a:latin typeface="Arial Black" pitchFamily="34" charset="0"/>
            </a:endParaRPr>
          </a:p>
        </p:txBody>
      </p:sp>
      <p:sp>
        <p:nvSpPr>
          <p:cNvPr id="7" name="Rectangle 5"/>
          <p:cNvSpPr txBox="1">
            <a:spLocks noChangeArrowheads="1"/>
          </p:cNvSpPr>
          <p:nvPr/>
        </p:nvSpPr>
        <p:spPr bwMode="auto">
          <a:xfrm>
            <a:off x="2714612" y="1285860"/>
            <a:ext cx="6240463" cy="5181600"/>
          </a:xfrm>
          <a:prstGeom prst="rect">
            <a:avLst/>
          </a:prstGeom>
          <a:noFill/>
          <a:ln w="9525">
            <a:noFill/>
            <a:miter lim="800000"/>
            <a:headEnd/>
            <a:tailEnd/>
          </a:ln>
        </p:spPr>
        <p:txBody>
          <a:bodyPr/>
          <a:lstStyle/>
          <a:p>
            <a:pPr marL="404813" indent="-404813" eaLnBrk="0" hangingPunct="0">
              <a:spcBef>
                <a:spcPts val="3000"/>
              </a:spcBef>
              <a:buClr>
                <a:srgbClr val="FF3300"/>
              </a:buClr>
              <a:buSzPct val="65000"/>
              <a:buFont typeface="Wingdings" pitchFamily="2" charset="2"/>
              <a:buChar char="n"/>
              <a:defRPr/>
            </a:pPr>
            <a:r>
              <a:rPr lang="tr-TR" sz="2400" b="1" kern="0" dirty="0">
                <a:latin typeface="Arial Narrow" pitchFamily="34" charset="0"/>
              </a:rPr>
              <a:t>Yangın küçükse hemen söndürün.</a:t>
            </a:r>
          </a:p>
          <a:p>
            <a:pPr marL="404813" indent="-404813" eaLnBrk="0" hangingPunct="0">
              <a:spcBef>
                <a:spcPts val="3000"/>
              </a:spcBef>
              <a:buClr>
                <a:srgbClr val="FF3300"/>
              </a:buClr>
              <a:buSzPct val="65000"/>
              <a:buFont typeface="Wingdings" pitchFamily="2" charset="2"/>
              <a:buChar char="n"/>
              <a:defRPr/>
            </a:pPr>
            <a:r>
              <a:rPr lang="tr-TR" sz="2400" b="1" kern="0" dirty="0">
                <a:latin typeface="Arial Narrow" pitchFamily="34" charset="0"/>
              </a:rPr>
              <a:t>Yangın alarmını çalıştırın. “</a:t>
            </a:r>
            <a:r>
              <a:rPr lang="tr-TR" sz="2400" b="1" kern="0" dirty="0">
                <a:solidFill>
                  <a:srgbClr val="FF3300"/>
                </a:solidFill>
                <a:latin typeface="Arial Narrow" pitchFamily="34" charset="0"/>
              </a:rPr>
              <a:t>YANGIN VAR!</a:t>
            </a:r>
            <a:r>
              <a:rPr lang="tr-TR" sz="2400" b="1" kern="0" dirty="0">
                <a:latin typeface="Arial Narrow" pitchFamily="34" charset="0"/>
              </a:rPr>
              <a:t>” diye bağırarak çevrenizi uyarın. İTFAİYE </a:t>
            </a:r>
            <a:r>
              <a:rPr lang="tr-TR" sz="2400" b="1" kern="0" dirty="0" smtClean="0">
                <a:latin typeface="Arial Narrow" pitchFamily="34" charset="0"/>
              </a:rPr>
              <a:t>İÇİN </a:t>
            </a:r>
            <a:r>
              <a:rPr lang="tr-TR" sz="2400" b="1" kern="0" dirty="0" smtClean="0">
                <a:solidFill>
                  <a:srgbClr val="FF3300"/>
                </a:solidFill>
                <a:latin typeface="Arial Narrow" pitchFamily="34" charset="0"/>
              </a:rPr>
              <a:t>     ACİL ÇAĞRI MERKEZİ 112</a:t>
            </a:r>
            <a:r>
              <a:rPr lang="tr-TR" sz="2400" b="1" kern="0" dirty="0" smtClean="0">
                <a:latin typeface="Arial Narrow" pitchFamily="34" charset="0"/>
              </a:rPr>
              <a:t>’yi</a:t>
            </a:r>
            <a:r>
              <a:rPr lang="tr-TR" sz="2400" b="1" kern="0" dirty="0" smtClean="0">
                <a:solidFill>
                  <a:srgbClr val="FF3300"/>
                </a:solidFill>
                <a:latin typeface="Arial Narrow" pitchFamily="34" charset="0"/>
              </a:rPr>
              <a:t> </a:t>
            </a:r>
            <a:r>
              <a:rPr lang="tr-TR" sz="2400" b="1" kern="0" dirty="0" smtClean="0">
                <a:latin typeface="Arial Narrow" pitchFamily="34" charset="0"/>
              </a:rPr>
              <a:t>arayın.</a:t>
            </a:r>
          </a:p>
          <a:p>
            <a:pPr marL="404813" indent="-404813" eaLnBrk="0" hangingPunct="0">
              <a:spcBef>
                <a:spcPts val="3000"/>
              </a:spcBef>
              <a:buClr>
                <a:srgbClr val="FF3300"/>
              </a:buClr>
              <a:buSzPct val="65000"/>
              <a:buFont typeface="Wingdings" pitchFamily="2" charset="2"/>
              <a:buChar char="n"/>
              <a:defRPr/>
            </a:pPr>
            <a:r>
              <a:rPr lang="tr-TR" sz="2400" b="1" kern="0" dirty="0" smtClean="0">
                <a:latin typeface="Arial Narrow" pitchFamily="34" charset="0"/>
              </a:rPr>
              <a:t>Tehlike altındakileri uzaklaştırın. Engelli, çocuk ve yaşlılara öncelik verin.</a:t>
            </a:r>
            <a:endParaRPr lang="tr-TR" sz="2400" b="1" kern="0" dirty="0">
              <a:latin typeface="Arial Narrow" pitchFamily="34" charset="0"/>
            </a:endParaRPr>
          </a:p>
          <a:p>
            <a:pPr marL="404813" indent="-404813" eaLnBrk="0" hangingPunct="0">
              <a:spcBef>
                <a:spcPts val="3000"/>
              </a:spcBef>
              <a:buClr>
                <a:srgbClr val="FF3300"/>
              </a:buClr>
              <a:buSzPct val="65000"/>
              <a:buFont typeface="Wingdings" pitchFamily="2" charset="2"/>
              <a:buChar char="n"/>
              <a:defRPr/>
            </a:pPr>
            <a:r>
              <a:rPr lang="tr-TR" sz="2400" b="1" kern="0" dirty="0">
                <a:latin typeface="Arial Narrow" pitchFamily="34" charset="0"/>
              </a:rPr>
              <a:t>Yangının olduğu odanın kapısını ve yangınla sizin aranızdaki diğer tüm kapıları kapatın.</a:t>
            </a:r>
          </a:p>
          <a:p>
            <a:pPr marL="404813" indent="-404813" eaLnBrk="0" hangingPunct="0">
              <a:spcBef>
                <a:spcPts val="3000"/>
              </a:spcBef>
              <a:buClr>
                <a:srgbClr val="FF3300"/>
              </a:buClr>
              <a:buSzPct val="65000"/>
              <a:buFont typeface="Wingdings" pitchFamily="2" charset="2"/>
              <a:buChar char="n"/>
              <a:defRPr/>
            </a:pPr>
            <a:r>
              <a:rPr lang="tr-TR" sz="2400" b="1" kern="0" dirty="0">
                <a:solidFill>
                  <a:srgbClr val="FF3300"/>
                </a:solidFill>
                <a:latin typeface="Arial Narrow" pitchFamily="34" charset="0"/>
              </a:rPr>
              <a:t>HEMEN DIŞARI ÇIKIN!</a:t>
            </a:r>
          </a:p>
        </p:txBody>
      </p:sp>
      <p:pic>
        <p:nvPicPr>
          <p:cNvPr id="109573" name="Picture 6"/>
          <p:cNvPicPr>
            <a:picLocks noChangeAspect="1" noChangeArrowheads="1"/>
          </p:cNvPicPr>
          <p:nvPr/>
        </p:nvPicPr>
        <p:blipFill>
          <a:blip r:embed="rId3"/>
          <a:srcRect/>
          <a:stretch>
            <a:fillRect/>
          </a:stretch>
        </p:blipFill>
        <p:spPr bwMode="auto">
          <a:xfrm>
            <a:off x="1285852" y="928670"/>
            <a:ext cx="1301392" cy="1269999"/>
          </a:xfrm>
          <a:prstGeom prst="rect">
            <a:avLst/>
          </a:prstGeom>
          <a:noFill/>
          <a:ln w="9525">
            <a:noFill/>
            <a:miter lim="800000"/>
            <a:headEnd/>
            <a:tailEnd/>
          </a:ln>
        </p:spPr>
      </p:pic>
      <p:sp>
        <p:nvSpPr>
          <p:cNvPr id="9"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bg1">
                    <a:lumMod val="95000"/>
                  </a:schemeClr>
                </a:solidFill>
                <a:effectLst>
                  <a:outerShdw blurRad="38100" dist="38100" dir="2700000" algn="tl">
                    <a:srgbClr val="000000"/>
                  </a:outerShdw>
                </a:effectLst>
                <a:cs typeface="+mn-cs"/>
              </a:rPr>
              <a:t> FELÂKETİ ÖNLEYEBİLİRSİNİZ!..</a:t>
            </a:r>
          </a:p>
        </p:txBody>
      </p:sp>
      <p:pic>
        <p:nvPicPr>
          <p:cNvPr id="109575" name="Picture 38"/>
          <p:cNvPicPr>
            <a:picLocks noChangeAspect="1" noChangeArrowheads="1"/>
          </p:cNvPicPr>
          <p:nvPr/>
        </p:nvPicPr>
        <p:blipFill>
          <a:blip r:embed="rId4"/>
          <a:srcRect l="8543" t="4980" r="7983" b="10747"/>
          <a:stretch>
            <a:fillRect/>
          </a:stretch>
        </p:blipFill>
        <p:spPr bwMode="auto">
          <a:xfrm>
            <a:off x="1428728" y="3857628"/>
            <a:ext cx="1244600" cy="1079500"/>
          </a:xfrm>
          <a:prstGeom prst="rect">
            <a:avLst/>
          </a:prstGeom>
          <a:noFill/>
          <a:ln w="12700" algn="ctr">
            <a:noFill/>
            <a:miter lim="800000"/>
            <a:headEnd/>
            <a:tailEnd/>
          </a:ln>
        </p:spPr>
      </p:pic>
      <p:pic>
        <p:nvPicPr>
          <p:cNvPr id="8" name="Picture 27" descr="smokehaz"/>
          <p:cNvPicPr>
            <a:picLocks noChangeAspect="1" noChangeArrowheads="1"/>
          </p:cNvPicPr>
          <p:nvPr/>
        </p:nvPicPr>
        <p:blipFill>
          <a:blip r:embed="rId5"/>
          <a:srcRect l="10905" t="14967" r="16357" b="14145"/>
          <a:stretch>
            <a:fillRect/>
          </a:stretch>
        </p:blipFill>
        <p:spPr bwMode="auto">
          <a:xfrm>
            <a:off x="500034" y="5286388"/>
            <a:ext cx="1203665" cy="11430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6571129" y="285750"/>
            <a:ext cx="1629895" cy="714375"/>
          </a:xfrm>
        </p:spPr>
        <p:txBody>
          <a:bodyPr>
            <a:normAutofit fontScale="90000"/>
          </a:bodyPr>
          <a:lstStyle/>
          <a:p>
            <a:pPr algn="l">
              <a:defRPr/>
            </a:pPr>
            <a:r>
              <a:rPr lang="tr-TR" sz="1200" b="1" dirty="0" smtClean="0">
                <a:solidFill>
                  <a:schemeClr val="bg2">
                    <a:lumMod val="10000"/>
                  </a:schemeClr>
                </a:solidFill>
                <a:cs typeface="Aharoni"/>
              </a:rPr>
              <a:t>AFETE HAZIR </a:t>
            </a:r>
            <a:r>
              <a:rPr lang="tr-TR" sz="1400" b="1" dirty="0" smtClean="0">
                <a:solidFill>
                  <a:schemeClr val="bg2">
                    <a:lumMod val="10000"/>
                  </a:schemeClr>
                </a:solidFill>
                <a:cs typeface="Aharoni"/>
              </a:rPr>
              <a:t/>
            </a:r>
            <a:br>
              <a:rPr lang="tr-TR" sz="1400" b="1" dirty="0" smtClean="0">
                <a:solidFill>
                  <a:schemeClr val="bg2">
                    <a:lumMod val="10000"/>
                  </a:schemeClr>
                </a:solidFill>
                <a:cs typeface="Aharoni"/>
              </a:rPr>
            </a:br>
            <a:r>
              <a:rPr lang="tr-TR" sz="2000" b="1" dirty="0" smtClean="0">
                <a:solidFill>
                  <a:schemeClr val="bg2">
                    <a:lumMod val="10000"/>
                  </a:schemeClr>
                </a:solidFill>
                <a:latin typeface="Aharoni" pitchFamily="2" charset="-79"/>
                <a:cs typeface="Aharoni"/>
              </a:rPr>
              <a:t>ÜNİVERSİTE</a:t>
            </a:r>
            <a:endParaRPr lang="tr-TR" sz="2000" b="1" dirty="0">
              <a:solidFill>
                <a:schemeClr val="bg2">
                  <a:lumMod val="10000"/>
                </a:schemeClr>
              </a:solidFill>
              <a:latin typeface="Aharoni" pitchFamily="2" charset="-79"/>
              <a:cs typeface="Aharoni"/>
            </a:endParaRPr>
          </a:p>
        </p:txBody>
      </p:sp>
      <p:pic>
        <p:nvPicPr>
          <p:cNvPr id="8195" name="Picture 2" descr="C:\Users\Acer\Pictures\gu_logo_tr.png"/>
          <p:cNvPicPr>
            <a:picLocks noChangeAspect="1" noChangeArrowheads="1"/>
          </p:cNvPicPr>
          <p:nvPr/>
        </p:nvPicPr>
        <p:blipFill>
          <a:blip r:embed="rId2"/>
          <a:srcRect/>
          <a:stretch>
            <a:fillRect/>
          </a:stretch>
        </p:blipFill>
        <p:spPr bwMode="auto">
          <a:xfrm>
            <a:off x="8215313" y="346075"/>
            <a:ext cx="642937" cy="582613"/>
          </a:xfrm>
          <a:prstGeom prst="rect">
            <a:avLst/>
          </a:prstGeom>
          <a:ln>
            <a:noFill/>
          </a:ln>
          <a:effectLst>
            <a:outerShdw blurRad="292100" dist="139700" dir="2700000" algn="tl" rotWithShape="0">
              <a:srgbClr val="333333">
                <a:alpha val="65000"/>
              </a:srgbClr>
            </a:outerShdw>
          </a:effectLst>
        </p:spPr>
      </p:pic>
      <p:sp>
        <p:nvSpPr>
          <p:cNvPr id="6" name="1 Başlık"/>
          <p:cNvSpPr txBox="1">
            <a:spLocks/>
          </p:cNvSpPr>
          <p:nvPr/>
        </p:nvSpPr>
        <p:spPr>
          <a:xfrm>
            <a:off x="642910" y="285728"/>
            <a:ext cx="1357322" cy="714380"/>
          </a:xfrm>
          <a:prstGeom prst="rect">
            <a:avLst/>
          </a:prstGeom>
        </p:spPr>
        <p:txBody>
          <a:bodyPr/>
          <a:lstStyle/>
          <a:p>
            <a:pPr marR="9144" algn="r" fontAlgn="auto">
              <a:spcAft>
                <a:spcPts val="0"/>
              </a:spcAft>
              <a:defRPr/>
            </a:pPr>
            <a:r>
              <a:rPr lang="tr-TR" sz="1200" b="1" cap="all" dirty="0">
                <a:solidFill>
                  <a:schemeClr val="bg2">
                    <a:lumMod val="10000"/>
                  </a:schemeClr>
                </a:solidFill>
                <a:effectLst>
                  <a:reflection blurRad="12700" stA="34000" endA="740" endPos="53000" dir="5400000" sy="-100000" algn="bl" rotWithShape="0"/>
                </a:effectLst>
                <a:latin typeface="+mj-lt"/>
                <a:ea typeface="+mj-ea"/>
                <a:cs typeface="+mj-cs"/>
              </a:rPr>
              <a:t>AFETE HAZIR </a:t>
            </a:r>
            <a:r>
              <a:rPr lang="tr-TR" sz="2000" b="1" cap="all" dirty="0">
                <a:solidFill>
                  <a:schemeClr val="bg2">
                    <a:lumMod val="10000"/>
                  </a:schemeClr>
                </a:solidFill>
                <a:effectLst>
                  <a:reflection blurRad="12700" stA="34000" endA="740" endPos="53000" dir="5400000" sy="-100000" algn="bl" rotWithShape="0"/>
                </a:effectLst>
                <a:latin typeface="+mj-lt"/>
                <a:ea typeface="+mj-ea"/>
                <a:cs typeface="+mj-cs"/>
              </a:rPr>
              <a:t/>
            </a:r>
            <a:br>
              <a:rPr lang="tr-TR" sz="2000" b="1" cap="all" dirty="0">
                <a:solidFill>
                  <a:schemeClr val="bg2">
                    <a:lumMod val="10000"/>
                  </a:schemeClr>
                </a:solidFill>
                <a:effectLst>
                  <a:reflection blurRad="12700" stA="34000" endA="740" endPos="53000" dir="5400000" sy="-100000" algn="bl" rotWithShape="0"/>
                </a:effectLst>
                <a:latin typeface="+mj-lt"/>
                <a:ea typeface="+mj-ea"/>
                <a:cs typeface="+mj-cs"/>
              </a:rPr>
            </a:br>
            <a:r>
              <a:rPr lang="tr-TR" sz="2000" b="1" cap="all" dirty="0">
                <a:solidFill>
                  <a:schemeClr val="bg2">
                    <a:lumMod val="10000"/>
                  </a:schemeClr>
                </a:solidFill>
                <a:effectLst>
                  <a:reflection blurRad="12700" stA="34000" endA="740" endPos="53000" dir="5400000" sy="-100000" algn="bl" rotWithShape="0"/>
                </a:effectLst>
                <a:latin typeface="Aharoni" pitchFamily="2" charset="-79"/>
                <a:ea typeface="+mj-ea"/>
                <a:cs typeface="Aharoni" pitchFamily="2" charset="-79"/>
              </a:rPr>
              <a:t>TÜRKİYE</a:t>
            </a:r>
          </a:p>
        </p:txBody>
      </p:sp>
      <p:pic>
        <p:nvPicPr>
          <p:cNvPr id="22533" name="Picture 3" descr="C:\Users\Acer\Pictures\Türk Bayrağı 2.png"/>
          <p:cNvPicPr>
            <a:picLocks noChangeAspect="1" noChangeArrowheads="1"/>
          </p:cNvPicPr>
          <p:nvPr/>
        </p:nvPicPr>
        <p:blipFill>
          <a:blip r:embed="rId3"/>
          <a:srcRect/>
          <a:stretch>
            <a:fillRect/>
          </a:stretch>
        </p:blipFill>
        <p:spPr bwMode="auto">
          <a:xfrm>
            <a:off x="214313" y="285750"/>
            <a:ext cx="585787" cy="571500"/>
          </a:xfrm>
          <a:prstGeom prst="rect">
            <a:avLst/>
          </a:prstGeom>
          <a:noFill/>
          <a:ln w="9525">
            <a:noFill/>
            <a:miter lim="800000"/>
            <a:headEnd/>
            <a:tailEnd/>
          </a:ln>
        </p:spPr>
      </p:pic>
      <p:cxnSp>
        <p:nvCxnSpPr>
          <p:cNvPr id="14" name="13 Düz Bağlayıcı"/>
          <p:cNvCxnSpPr/>
          <p:nvPr/>
        </p:nvCxnSpPr>
        <p:spPr>
          <a:xfrm>
            <a:off x="0" y="0"/>
            <a:ext cx="9144000" cy="1588"/>
          </a:xfrm>
          <a:prstGeom prst="line">
            <a:avLst/>
          </a:prstGeom>
          <a:ln w="190500" cap="flat" cmpd="sng">
            <a:solidFill>
              <a:srgbClr val="FF6600"/>
            </a:solidFill>
          </a:ln>
          <a:effectLst>
            <a:outerShdw blurRad="50800" dist="50800" dir="5400000" algn="ctr" rotWithShape="0">
              <a:srgbClr val="008A3E"/>
            </a:outerShdw>
          </a:effectLst>
        </p:spPr>
        <p:style>
          <a:lnRef idx="1">
            <a:schemeClr val="accent1"/>
          </a:lnRef>
          <a:fillRef idx="0">
            <a:schemeClr val="accent1"/>
          </a:fillRef>
          <a:effectRef idx="0">
            <a:schemeClr val="accent1"/>
          </a:effectRef>
          <a:fontRef idx="minor">
            <a:schemeClr val="tx1"/>
          </a:fontRef>
        </p:style>
      </p:cxnSp>
      <p:cxnSp>
        <p:nvCxnSpPr>
          <p:cNvPr id="15" name="14 Düz Bağlayıcı"/>
          <p:cNvCxnSpPr/>
          <p:nvPr/>
        </p:nvCxnSpPr>
        <p:spPr>
          <a:xfrm>
            <a:off x="0" y="6856413"/>
            <a:ext cx="9144000" cy="1587"/>
          </a:xfrm>
          <a:prstGeom prst="line">
            <a:avLst/>
          </a:prstGeom>
          <a:ln w="200025" cap="flat" cmpd="sng">
            <a:solidFill>
              <a:srgbClr val="0033CC"/>
            </a:solidFill>
          </a:ln>
          <a:effectLst>
            <a:outerShdw blurRad="50800" dist="38100" dir="14700000" rotWithShape="0">
              <a:srgbClr val="0033CC">
                <a:alpha val="40000"/>
              </a:srgbClr>
            </a:outerShdw>
          </a:effectLst>
        </p:spPr>
        <p:style>
          <a:lnRef idx="1">
            <a:schemeClr val="accent1"/>
          </a:lnRef>
          <a:fillRef idx="0">
            <a:schemeClr val="accent1"/>
          </a:fillRef>
          <a:effectRef idx="0">
            <a:schemeClr val="accent1"/>
          </a:effectRef>
          <a:fontRef idx="minor">
            <a:schemeClr val="tx1"/>
          </a:fontRef>
        </p:style>
      </p:cxnSp>
      <p:sp>
        <p:nvSpPr>
          <p:cNvPr id="11" name="10 Dikdörtgen"/>
          <p:cNvSpPr/>
          <p:nvPr/>
        </p:nvSpPr>
        <p:spPr>
          <a:xfrm>
            <a:off x="428596" y="2357430"/>
            <a:ext cx="8077599" cy="1754326"/>
          </a:xfrm>
          <a:prstGeom prst="rect">
            <a:avLst/>
          </a:prstGeom>
          <a:noFill/>
          <a:ln w="349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tr-T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erdana" pitchFamily="34" charset="0"/>
                <a:ea typeface="Verdana" pitchFamily="34" charset="0"/>
                <a:cs typeface="Verdana" pitchFamily="34" charset="0"/>
              </a:rPr>
              <a:t>DEPREMLE YAŞAMAK</a:t>
            </a:r>
            <a:endParaRPr lang="tr-T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sp>
        <p:nvSpPr>
          <p:cNvPr id="9" name="Rectangle 5"/>
          <p:cNvSpPr txBox="1">
            <a:spLocks noChangeArrowheads="1"/>
          </p:cNvSpPr>
          <p:nvPr/>
        </p:nvSpPr>
        <p:spPr bwMode="auto">
          <a:xfrm>
            <a:off x="2151063" y="2927350"/>
            <a:ext cx="4851400" cy="1338263"/>
          </a:xfrm>
          <a:prstGeom prst="rect">
            <a:avLst/>
          </a:prstGeom>
          <a:noFill/>
          <a:ln w="9525">
            <a:noFill/>
            <a:miter lim="800000"/>
            <a:headEnd/>
            <a:tailEnd/>
          </a:ln>
        </p:spPr>
        <p:txBody>
          <a:bodyPr/>
          <a:lstStyle/>
          <a:p>
            <a:pPr marL="669925" lvl="1" indent="-325438" algn="ctr">
              <a:spcBef>
                <a:spcPct val="20000"/>
              </a:spcBef>
              <a:buClr>
                <a:schemeClr val="accent2"/>
              </a:buClr>
              <a:buSzPct val="60000"/>
              <a:defRPr/>
            </a:pPr>
            <a:endParaRPr lang="en-US" sz="3200" b="1" kern="0" dirty="0">
              <a:latin typeface="+mn-lt"/>
              <a:cs typeface="+mn-cs"/>
            </a:endParaRPr>
          </a:p>
        </p:txBody>
      </p:sp>
      <p:pic>
        <p:nvPicPr>
          <p:cNvPr id="110596" name="Picture 6"/>
          <p:cNvPicPr>
            <a:picLocks noChangeAspect="1" noChangeArrowheads="1"/>
          </p:cNvPicPr>
          <p:nvPr/>
        </p:nvPicPr>
        <p:blipFill>
          <a:blip r:embed="rId2"/>
          <a:srcRect t="9343" b="16222"/>
          <a:stretch>
            <a:fillRect/>
          </a:stretch>
        </p:blipFill>
        <p:spPr bwMode="auto">
          <a:xfrm>
            <a:off x="285720" y="1142984"/>
            <a:ext cx="1047780" cy="761788"/>
          </a:xfrm>
          <a:prstGeom prst="rect">
            <a:avLst/>
          </a:prstGeom>
          <a:noFill/>
          <a:ln w="9525">
            <a:noFill/>
            <a:miter lim="800000"/>
            <a:headEnd/>
            <a:tailEnd/>
          </a:ln>
        </p:spPr>
      </p:pic>
      <p:sp>
        <p:nvSpPr>
          <p:cNvPr id="11"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accent5">
                    <a:lumMod val="40000"/>
                    <a:lumOff val="60000"/>
                  </a:schemeClr>
                </a:solidFill>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pic>
        <p:nvPicPr>
          <p:cNvPr id="110598" name="Picture 12" descr="telcont"/>
          <p:cNvPicPr>
            <a:picLocks noChangeAspect="1" noChangeArrowheads="1"/>
          </p:cNvPicPr>
          <p:nvPr/>
        </p:nvPicPr>
        <p:blipFill>
          <a:blip r:embed="rId3"/>
          <a:srcRect l="15778" t="20972" r="26334" b="26855"/>
          <a:stretch>
            <a:fillRect/>
          </a:stretch>
        </p:blipFill>
        <p:spPr bwMode="auto">
          <a:xfrm>
            <a:off x="785786" y="2214554"/>
            <a:ext cx="920657" cy="752474"/>
          </a:xfrm>
          <a:prstGeom prst="rect">
            <a:avLst/>
          </a:prstGeom>
          <a:noFill/>
          <a:ln w="9525">
            <a:noFill/>
            <a:miter lim="800000"/>
            <a:headEnd/>
            <a:tailEnd/>
          </a:ln>
        </p:spPr>
      </p:pic>
      <p:pic>
        <p:nvPicPr>
          <p:cNvPr id="110599" name="Picture 24" descr="m10"/>
          <p:cNvPicPr>
            <a:picLocks noChangeAspect="1" noChangeArrowheads="1"/>
          </p:cNvPicPr>
          <p:nvPr/>
        </p:nvPicPr>
        <p:blipFill>
          <a:blip r:embed="rId4"/>
          <a:srcRect l="13362" t="13705" r="13362" b="11145"/>
          <a:stretch>
            <a:fillRect/>
          </a:stretch>
        </p:blipFill>
        <p:spPr bwMode="auto">
          <a:xfrm>
            <a:off x="571472" y="4500570"/>
            <a:ext cx="1008062" cy="1008062"/>
          </a:xfrm>
          <a:prstGeom prst="rect">
            <a:avLst/>
          </a:prstGeom>
          <a:noFill/>
          <a:ln w="9525">
            <a:noFill/>
            <a:miter lim="800000"/>
            <a:headEnd/>
            <a:tailEnd/>
          </a:ln>
        </p:spPr>
      </p:pic>
      <p:pic>
        <p:nvPicPr>
          <p:cNvPr id="110600" name="Picture 38"/>
          <p:cNvPicPr>
            <a:picLocks noChangeAspect="1" noChangeArrowheads="1"/>
          </p:cNvPicPr>
          <p:nvPr/>
        </p:nvPicPr>
        <p:blipFill>
          <a:blip r:embed="rId5"/>
          <a:srcRect l="8543" t="4980" r="7983" b="10747"/>
          <a:stretch>
            <a:fillRect/>
          </a:stretch>
        </p:blipFill>
        <p:spPr bwMode="auto">
          <a:xfrm>
            <a:off x="142844" y="3286124"/>
            <a:ext cx="820713" cy="712179"/>
          </a:xfrm>
          <a:prstGeom prst="rect">
            <a:avLst/>
          </a:prstGeom>
          <a:noFill/>
          <a:ln w="12700" algn="ctr">
            <a:noFill/>
            <a:miter lim="800000"/>
            <a:headEnd/>
            <a:tailEnd/>
          </a:ln>
        </p:spPr>
      </p:pic>
      <p:sp>
        <p:nvSpPr>
          <p:cNvPr id="12" name="Rectangle 7"/>
          <p:cNvSpPr>
            <a:spLocks noChangeArrowheads="1"/>
          </p:cNvSpPr>
          <p:nvPr/>
        </p:nvSpPr>
        <p:spPr bwMode="auto">
          <a:xfrm>
            <a:off x="1079500" y="692150"/>
            <a:ext cx="6985000" cy="504825"/>
          </a:xfrm>
          <a:prstGeom prst="rect">
            <a:avLst/>
          </a:prstGeom>
          <a:noFill/>
          <a:ln w="9525">
            <a:noFill/>
            <a:miter lim="800000"/>
            <a:headEnd/>
            <a:tailEnd/>
          </a:ln>
          <a:effectLst/>
        </p:spPr>
        <p:txBody>
          <a:bodyPr anchor="b"/>
          <a:lstStyle/>
          <a:p>
            <a:pPr algn="ctr">
              <a:defRPr/>
            </a:pPr>
            <a:r>
              <a:rPr lang="tr-TR" sz="2400" b="1" dirty="0">
                <a:solidFill>
                  <a:srgbClr val="FF3300"/>
                </a:solidFill>
                <a:effectLst>
                  <a:outerShdw blurRad="38100" dist="38100" dir="2700000" algn="tl">
                    <a:srgbClr val="C0C0C0"/>
                  </a:outerShdw>
                </a:effectLst>
                <a:cs typeface="+mn-cs"/>
              </a:rPr>
              <a:t>KÜÇÜK BİR YANGININ SÖNDÜRÜLMESİ</a:t>
            </a:r>
          </a:p>
        </p:txBody>
      </p:sp>
      <p:sp>
        <p:nvSpPr>
          <p:cNvPr id="14" name="Rectangle 11"/>
          <p:cNvSpPr>
            <a:spLocks noChangeArrowheads="1"/>
          </p:cNvSpPr>
          <p:nvPr/>
        </p:nvSpPr>
        <p:spPr bwMode="auto">
          <a:xfrm>
            <a:off x="1600200" y="1295400"/>
            <a:ext cx="7010400" cy="4648200"/>
          </a:xfrm>
          <a:prstGeom prst="rect">
            <a:avLst/>
          </a:prstGeom>
          <a:noFill/>
          <a:ln w="9525">
            <a:noFill/>
            <a:miter lim="800000"/>
            <a:headEnd/>
            <a:tailEnd/>
          </a:ln>
        </p:spPr>
        <p:txBody>
          <a:bodyPr anchor="ctr"/>
          <a:lstStyle/>
          <a:p>
            <a:pPr marL="746125" lvl="1">
              <a:lnSpc>
                <a:spcPct val="90000"/>
              </a:lnSpc>
              <a:spcBef>
                <a:spcPts val="900"/>
              </a:spcBef>
              <a:tabLst>
                <a:tab pos="444500" algn="l"/>
              </a:tabLst>
              <a:defRPr/>
            </a:pPr>
            <a:endParaRPr lang="tr-TR" sz="2000" dirty="0">
              <a:solidFill>
                <a:schemeClr val="bg2"/>
              </a:solidFill>
              <a:latin typeface="+mn-lt"/>
              <a:cs typeface="+mn-cs"/>
            </a:endParaRPr>
          </a:p>
          <a:p>
            <a:pPr marL="355600" indent="-355600">
              <a:lnSpc>
                <a:spcPct val="90000"/>
              </a:lnSpc>
              <a:spcBef>
                <a:spcPts val="1200"/>
              </a:spcBef>
              <a:buClr>
                <a:schemeClr val="tx1"/>
              </a:buClr>
              <a:buFont typeface="Wingdings" pitchFamily="2" charset="2"/>
              <a:buChar char="q"/>
              <a:tabLst>
                <a:tab pos="355600" algn="l"/>
              </a:tabLst>
              <a:defRPr/>
            </a:pPr>
            <a:r>
              <a:rPr lang="tr-TR" sz="2000" b="1" dirty="0">
                <a:solidFill>
                  <a:schemeClr val="bg2">
                    <a:lumMod val="25000"/>
                  </a:schemeClr>
                </a:solidFill>
                <a:latin typeface="+mn-lt"/>
                <a:cs typeface="+mn-cs"/>
              </a:rPr>
              <a:t>Islak havlu ya da battaniye ile üstünü örterek</a:t>
            </a:r>
          </a:p>
          <a:p>
            <a:pPr marL="355600" indent="-355600">
              <a:lnSpc>
                <a:spcPct val="90000"/>
              </a:lnSpc>
              <a:spcBef>
                <a:spcPts val="1200"/>
              </a:spcBef>
              <a:buClr>
                <a:schemeClr val="tx1"/>
              </a:buClr>
              <a:buFont typeface="Wingdings" pitchFamily="2" charset="2"/>
              <a:buChar char="q"/>
              <a:tabLst>
                <a:tab pos="444500" algn="l"/>
              </a:tabLst>
              <a:defRPr/>
            </a:pPr>
            <a:r>
              <a:rPr lang="tr-TR" sz="2000" b="1" dirty="0">
                <a:solidFill>
                  <a:schemeClr val="bg2">
                    <a:lumMod val="25000"/>
                  </a:schemeClr>
                </a:solidFill>
                <a:latin typeface="+mn-lt"/>
                <a:cs typeface="+mn-cs"/>
              </a:rPr>
              <a:t>(Örnek: Tüp alev alırsa, ıslak örtü ile üzerini sararak dedantörü kapatın. Tencere, tava alev alırsa, hava ile teması kesecek şekilde ıslak havlu ile kapatın</a:t>
            </a:r>
            <a:r>
              <a:rPr lang="tr-TR" sz="2000" b="1" dirty="0">
                <a:solidFill>
                  <a:schemeClr val="bg2"/>
                </a:solidFill>
                <a:latin typeface="+mn-lt"/>
                <a:cs typeface="+mn-cs"/>
              </a:rPr>
              <a:t>. </a:t>
            </a:r>
            <a:r>
              <a:rPr lang="tr-TR" sz="2000" b="1" dirty="0">
                <a:solidFill>
                  <a:srgbClr val="FF0000"/>
                </a:solidFill>
                <a:latin typeface="+mn-lt"/>
                <a:cs typeface="+mn-cs"/>
              </a:rPr>
              <a:t>Kesinlikle su dökmeyin.</a:t>
            </a:r>
            <a:r>
              <a:rPr lang="tr-TR" sz="2000" b="1" dirty="0">
                <a:solidFill>
                  <a:schemeClr val="bg2"/>
                </a:solidFill>
                <a:latin typeface="+mn-lt"/>
                <a:cs typeface="+mn-cs"/>
              </a:rPr>
              <a:t>) </a:t>
            </a:r>
          </a:p>
          <a:p>
            <a:pPr marL="355600" indent="-355600">
              <a:lnSpc>
                <a:spcPct val="90000"/>
              </a:lnSpc>
              <a:spcBef>
                <a:spcPts val="1200"/>
              </a:spcBef>
              <a:buClr>
                <a:schemeClr val="tx1"/>
              </a:buClr>
              <a:buFont typeface="Wingdings" pitchFamily="2" charset="2"/>
              <a:buChar char="q"/>
              <a:tabLst>
                <a:tab pos="444500" algn="l"/>
              </a:tabLst>
              <a:defRPr/>
            </a:pPr>
            <a:r>
              <a:rPr lang="tr-TR" sz="2000" b="1" dirty="0">
                <a:solidFill>
                  <a:schemeClr val="bg2">
                    <a:lumMod val="25000"/>
                  </a:schemeClr>
                </a:solidFill>
                <a:latin typeface="+mn-lt"/>
                <a:cs typeface="+mn-cs"/>
              </a:rPr>
              <a:t>Su dökerek</a:t>
            </a:r>
            <a:r>
              <a:rPr lang="tr-TR" sz="2000" b="1" dirty="0">
                <a:solidFill>
                  <a:srgbClr val="FF0000"/>
                </a:solidFill>
                <a:latin typeface="+mn-lt"/>
                <a:cs typeface="+mn-cs"/>
              </a:rPr>
              <a:t>*</a:t>
            </a:r>
          </a:p>
          <a:p>
            <a:pPr marL="355600" indent="-355600">
              <a:lnSpc>
                <a:spcPct val="90000"/>
              </a:lnSpc>
              <a:spcBef>
                <a:spcPts val="1200"/>
              </a:spcBef>
              <a:buClr>
                <a:schemeClr val="tx1"/>
              </a:buClr>
              <a:buFont typeface="Wingdings" pitchFamily="2" charset="2"/>
              <a:buChar char="q"/>
              <a:tabLst>
                <a:tab pos="444500" algn="l"/>
              </a:tabLst>
              <a:defRPr/>
            </a:pPr>
            <a:r>
              <a:rPr lang="tr-TR" sz="2000" b="1" dirty="0">
                <a:solidFill>
                  <a:schemeClr val="bg2">
                    <a:lumMod val="25000"/>
                  </a:schemeClr>
                </a:solidFill>
                <a:latin typeface="+mn-lt"/>
                <a:cs typeface="+mn-cs"/>
              </a:rPr>
              <a:t>Üzerine kum ya da toprak atarak</a:t>
            </a:r>
          </a:p>
          <a:p>
            <a:pPr marL="355600" indent="-355600">
              <a:lnSpc>
                <a:spcPct val="90000"/>
              </a:lnSpc>
              <a:spcBef>
                <a:spcPts val="1200"/>
              </a:spcBef>
              <a:buClr>
                <a:schemeClr val="tx1"/>
              </a:buClr>
              <a:buFont typeface="Wingdings" pitchFamily="2" charset="2"/>
              <a:buChar char="q"/>
              <a:tabLst>
                <a:tab pos="444500" algn="l"/>
              </a:tabLst>
              <a:defRPr/>
            </a:pPr>
            <a:r>
              <a:rPr lang="tr-TR" sz="2000" b="1" dirty="0">
                <a:solidFill>
                  <a:schemeClr val="bg2">
                    <a:lumMod val="25000"/>
                  </a:schemeClr>
                </a:solidFill>
                <a:latin typeface="+mn-lt"/>
                <a:cs typeface="+mn-cs"/>
              </a:rPr>
              <a:t>Bir yangın söndürücü kullanarak</a:t>
            </a:r>
          </a:p>
          <a:p>
            <a:pPr marL="355600" indent="-355600">
              <a:lnSpc>
                <a:spcPct val="90000"/>
              </a:lnSpc>
              <a:spcBef>
                <a:spcPts val="1200"/>
              </a:spcBef>
              <a:buClr>
                <a:schemeClr val="tx1"/>
              </a:buClr>
              <a:buFont typeface="Wingdings" pitchFamily="2" charset="2"/>
              <a:buChar char="q"/>
              <a:tabLst>
                <a:tab pos="444500" algn="l"/>
              </a:tabLst>
              <a:defRPr/>
            </a:pPr>
            <a:r>
              <a:rPr lang="tr-TR" sz="2000" b="1" dirty="0">
                <a:solidFill>
                  <a:schemeClr val="bg2">
                    <a:lumMod val="25000"/>
                  </a:schemeClr>
                </a:solidFill>
                <a:latin typeface="+mn-lt"/>
                <a:cs typeface="+mn-cs"/>
              </a:rPr>
              <a:t>Bir yangın dolabındaki hortumu kullanarak söndürebilirsiniz</a:t>
            </a:r>
          </a:p>
          <a:p>
            <a:pPr marL="566738" indent="-566738">
              <a:lnSpc>
                <a:spcPct val="90000"/>
              </a:lnSpc>
              <a:spcBef>
                <a:spcPts val="1200"/>
              </a:spcBef>
              <a:buClr>
                <a:schemeClr val="bg1"/>
              </a:buClr>
              <a:tabLst>
                <a:tab pos="444500" algn="l"/>
              </a:tabLst>
              <a:defRPr/>
            </a:pPr>
            <a:r>
              <a:rPr lang="tr-TR" sz="2000" b="1" dirty="0">
                <a:solidFill>
                  <a:schemeClr val="bg2">
                    <a:lumMod val="25000"/>
                  </a:schemeClr>
                </a:solidFill>
                <a:latin typeface="+mn-lt"/>
                <a:cs typeface="+mn-cs"/>
              </a:rPr>
              <a:t>  </a:t>
            </a:r>
          </a:p>
          <a:p>
            <a:pPr marL="566738" indent="-566738">
              <a:lnSpc>
                <a:spcPct val="90000"/>
              </a:lnSpc>
              <a:spcBef>
                <a:spcPts val="1200"/>
              </a:spcBef>
              <a:buClr>
                <a:schemeClr val="bg1"/>
              </a:buClr>
              <a:tabLst>
                <a:tab pos="444500" algn="l"/>
              </a:tabLst>
              <a:defRPr/>
            </a:pPr>
            <a:r>
              <a:rPr lang="tr-TR" sz="2000" b="1" dirty="0" smtClean="0">
                <a:ln>
                  <a:solidFill>
                    <a:srgbClr val="FF0000"/>
                  </a:solidFill>
                </a:ln>
                <a:solidFill>
                  <a:schemeClr val="tx2"/>
                </a:solidFill>
                <a:effectLst>
                  <a:glow rad="101600">
                    <a:schemeClr val="accent5">
                      <a:satMod val="175000"/>
                      <a:alpha val="40000"/>
                    </a:schemeClr>
                  </a:glow>
                </a:effectLst>
                <a:latin typeface="+mn-lt"/>
                <a:cs typeface="+mn-cs"/>
              </a:rPr>
              <a:t>       </a:t>
            </a:r>
            <a:r>
              <a:rPr lang="tr-TR" sz="2000" b="1" dirty="0">
                <a:ln w="12700">
                  <a:solidFill>
                    <a:srgbClr val="FF0000"/>
                  </a:solidFill>
                  <a:prstDash val="solid"/>
                </a:ln>
                <a:solidFill>
                  <a:schemeClr val="tx2"/>
                </a:solidFill>
                <a:effectLst>
                  <a:glow rad="101600">
                    <a:schemeClr val="accent5">
                      <a:satMod val="175000"/>
                      <a:alpha val="40000"/>
                    </a:schemeClr>
                  </a:glow>
                </a:effectLst>
                <a:latin typeface="+mn-lt"/>
                <a:cs typeface="+mn-cs"/>
              </a:rPr>
              <a:t>ÖNEMLİ : Su dökmek, elektrik, yağ ya da tehlikeli      	        maddeler  söz konusu olduğunda tehlikelidir.</a:t>
            </a:r>
          </a:p>
          <a:p>
            <a:pPr marL="566738" indent="-566738" algn="ctr">
              <a:lnSpc>
                <a:spcPct val="90000"/>
              </a:lnSpc>
              <a:spcBef>
                <a:spcPts val="900"/>
              </a:spcBef>
              <a:buClr>
                <a:schemeClr val="bg1"/>
              </a:buClr>
              <a:tabLst>
                <a:tab pos="444500" algn="l"/>
              </a:tabLst>
              <a:defRPr/>
            </a:pPr>
            <a:endParaRPr lang="tr-TR" sz="2000" dirty="0">
              <a:solidFill>
                <a:srgbClr val="FF3300"/>
              </a:solidFill>
              <a:latin typeface="+mn-lt"/>
              <a:cs typeface="+mn-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txBox="1">
            <a:spLocks noChangeArrowheads="1"/>
          </p:cNvSpPr>
          <p:nvPr/>
        </p:nvSpPr>
        <p:spPr bwMode="auto">
          <a:xfrm>
            <a:off x="2151063" y="2927350"/>
            <a:ext cx="4851400" cy="1338263"/>
          </a:xfrm>
          <a:prstGeom prst="rect">
            <a:avLst/>
          </a:prstGeom>
          <a:noFill/>
          <a:ln w="9525">
            <a:noFill/>
            <a:miter lim="800000"/>
            <a:headEnd/>
            <a:tailEnd/>
          </a:ln>
        </p:spPr>
        <p:txBody>
          <a:bodyPr/>
          <a:lstStyle/>
          <a:p>
            <a:pPr marL="669925" lvl="1" indent="-325438" algn="ctr">
              <a:spcBef>
                <a:spcPct val="20000"/>
              </a:spcBef>
              <a:buClr>
                <a:schemeClr val="accent2"/>
              </a:buClr>
              <a:buSzPct val="60000"/>
              <a:defRPr/>
            </a:pPr>
            <a:endParaRPr lang="en-US" sz="3200" b="1" kern="0" dirty="0">
              <a:latin typeface="+mn-lt"/>
              <a:cs typeface="+mn-cs"/>
            </a:endParaRPr>
          </a:p>
        </p:txBody>
      </p:sp>
      <p:sp>
        <p:nvSpPr>
          <p:cNvPr id="11"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accent5">
                    <a:lumMod val="40000"/>
                    <a:lumOff val="60000"/>
                  </a:schemeClr>
                </a:solidFill>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sp>
        <p:nvSpPr>
          <p:cNvPr id="13" name="Rectangle 18"/>
          <p:cNvSpPr>
            <a:spLocks noChangeArrowheads="1"/>
          </p:cNvSpPr>
          <p:nvPr/>
        </p:nvSpPr>
        <p:spPr bwMode="auto">
          <a:xfrm>
            <a:off x="642910" y="928670"/>
            <a:ext cx="7643866" cy="504825"/>
          </a:xfrm>
          <a:prstGeom prst="rect">
            <a:avLst/>
          </a:prstGeom>
          <a:noFill/>
          <a:ln w="9525">
            <a:noFill/>
            <a:miter lim="800000"/>
            <a:headEnd/>
            <a:tailEnd/>
          </a:ln>
          <a:effectLst/>
        </p:spPr>
        <p:txBody>
          <a:bodyPr anchor="b"/>
          <a:lstStyle/>
          <a:p>
            <a:pPr algn="ctr">
              <a:defRPr/>
            </a:pPr>
            <a:r>
              <a:rPr lang="tr-TR" sz="2400" dirty="0">
                <a:solidFill>
                  <a:srgbClr val="FF3300"/>
                </a:solidFill>
                <a:effectLst>
                  <a:outerShdw blurRad="38100" dist="38100" dir="2700000" algn="tl">
                    <a:srgbClr val="C0C0C0"/>
                  </a:outerShdw>
                </a:effectLst>
                <a:latin typeface="Arial" pitchFamily="34" charset="0"/>
                <a:cs typeface="Arial" pitchFamily="34" charset="0"/>
              </a:rPr>
              <a:t>ŞU KOŞULLARDA YANGINA MÜDAHALE ETMEYİN!</a:t>
            </a:r>
          </a:p>
        </p:txBody>
      </p:sp>
      <p:sp>
        <p:nvSpPr>
          <p:cNvPr id="15" name="Rectangle 25"/>
          <p:cNvSpPr>
            <a:spLocks noChangeArrowheads="1"/>
          </p:cNvSpPr>
          <p:nvPr/>
        </p:nvSpPr>
        <p:spPr bwMode="auto">
          <a:xfrm>
            <a:off x="928662" y="1428736"/>
            <a:ext cx="6705600" cy="3914788"/>
          </a:xfrm>
          <a:prstGeom prst="rect">
            <a:avLst/>
          </a:prstGeom>
          <a:noFill/>
          <a:ln w="9525">
            <a:noFill/>
            <a:miter lim="800000"/>
            <a:headEnd/>
            <a:tailEnd/>
          </a:ln>
        </p:spPr>
        <p:txBody>
          <a:bodyPr/>
          <a:lstStyle/>
          <a:p>
            <a:pPr marL="404813" indent="-404813">
              <a:spcBef>
                <a:spcPct val="20000"/>
              </a:spcBef>
              <a:buClr>
                <a:schemeClr val="tx1"/>
              </a:buClr>
              <a:buFont typeface="Arial" pitchFamily="34" charset="0"/>
              <a:buChar char="•"/>
              <a:defRPr/>
            </a:pPr>
            <a:r>
              <a:rPr lang="tr-TR" sz="2800" b="1" dirty="0">
                <a:solidFill>
                  <a:srgbClr val="000000"/>
                </a:solidFill>
                <a:latin typeface="+mn-lt"/>
                <a:cs typeface="+mn-cs"/>
              </a:rPr>
              <a:t>Hızla yayılıyorsa,</a:t>
            </a:r>
          </a:p>
          <a:p>
            <a:pPr marL="404813" indent="-404813">
              <a:spcBef>
                <a:spcPct val="20000"/>
              </a:spcBef>
              <a:buClr>
                <a:schemeClr val="tx1"/>
              </a:buClr>
              <a:buFont typeface="Arial" pitchFamily="34" charset="0"/>
              <a:buChar char="•"/>
              <a:defRPr/>
            </a:pPr>
            <a:r>
              <a:rPr lang="tr-TR" sz="2800" b="1" dirty="0">
                <a:solidFill>
                  <a:srgbClr val="000000"/>
                </a:solidFill>
                <a:latin typeface="+mn-lt"/>
                <a:cs typeface="+mn-cs"/>
              </a:rPr>
              <a:t>Çıkışlarınızı kapatıyorsa,</a:t>
            </a:r>
          </a:p>
          <a:p>
            <a:pPr marL="404813" indent="-404813">
              <a:spcBef>
                <a:spcPct val="20000"/>
              </a:spcBef>
              <a:buClr>
                <a:schemeClr val="tx1"/>
              </a:buClr>
              <a:buFont typeface="Arial" pitchFamily="34" charset="0"/>
              <a:buChar char="•"/>
              <a:defRPr/>
            </a:pPr>
            <a:r>
              <a:rPr lang="tr-TR" sz="2800" b="1" dirty="0">
                <a:solidFill>
                  <a:srgbClr val="000000"/>
                </a:solidFill>
                <a:latin typeface="+mn-lt"/>
                <a:cs typeface="+mn-cs"/>
              </a:rPr>
              <a:t>Bir yangın söndürme cihazının (YSC) nasıl kullanılacağını bilmiyorsanız,</a:t>
            </a:r>
          </a:p>
          <a:p>
            <a:pPr marL="404813" indent="-404813">
              <a:spcBef>
                <a:spcPct val="20000"/>
              </a:spcBef>
              <a:buClr>
                <a:schemeClr val="tx1"/>
              </a:buClr>
              <a:buFont typeface="Arial" pitchFamily="34" charset="0"/>
              <a:buChar char="•"/>
              <a:defRPr/>
            </a:pPr>
            <a:r>
              <a:rPr lang="tr-TR" sz="2800" b="1" dirty="0">
                <a:solidFill>
                  <a:srgbClr val="000000"/>
                </a:solidFill>
                <a:latin typeface="+mn-lt"/>
                <a:cs typeface="+mn-cs"/>
              </a:rPr>
              <a:t>YSC  kaldıramayacağınız ağırlıktaysa,</a:t>
            </a:r>
            <a:endParaRPr lang="tr-TR" sz="2800" b="1" dirty="0">
              <a:solidFill>
                <a:srgbClr val="FF3300"/>
              </a:solidFill>
              <a:latin typeface="+mn-lt"/>
              <a:cs typeface="+mn-cs"/>
            </a:endParaRPr>
          </a:p>
          <a:p>
            <a:pPr marL="404813" indent="-404813">
              <a:spcBef>
                <a:spcPct val="50000"/>
              </a:spcBef>
              <a:buClr>
                <a:schemeClr val="tx1"/>
              </a:buClr>
              <a:buFont typeface="Arial" pitchFamily="34" charset="0"/>
              <a:buChar char="•"/>
              <a:defRPr/>
            </a:pPr>
            <a:r>
              <a:rPr lang="tr-TR" sz="2800" b="1" dirty="0">
                <a:solidFill>
                  <a:srgbClr val="000000"/>
                </a:solidFill>
                <a:latin typeface="+mn-lt"/>
                <a:cs typeface="+mn-cs"/>
              </a:rPr>
              <a:t>Müdahale edemeyecek kadar engelliniz varsa,</a:t>
            </a:r>
          </a:p>
          <a:p>
            <a:pPr>
              <a:spcBef>
                <a:spcPct val="50000"/>
              </a:spcBef>
              <a:buClr>
                <a:schemeClr val="tx1"/>
              </a:buClr>
              <a:defRPr/>
            </a:pPr>
            <a:r>
              <a:rPr lang="tr-TR" sz="2800" b="1"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mn-lt"/>
                <a:cs typeface="+mn-cs"/>
              </a:rPr>
              <a:t>KESİNLİKLE MÜDAHALE ETMEYİN, YARDIM İSTEYİN!...</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smokehaz"/>
          <p:cNvPicPr>
            <a:picLocks noChangeAspect="1" noChangeArrowheads="1"/>
          </p:cNvPicPr>
          <p:nvPr/>
        </p:nvPicPr>
        <p:blipFill>
          <a:blip r:embed="rId3"/>
          <a:srcRect/>
          <a:stretch>
            <a:fillRect/>
          </a:stretch>
        </p:blipFill>
        <p:spPr bwMode="auto">
          <a:xfrm>
            <a:off x="7164388" y="1484313"/>
            <a:ext cx="1979612" cy="1930400"/>
          </a:xfrm>
          <a:prstGeom prst="rect">
            <a:avLst/>
          </a:prstGeom>
          <a:noFill/>
          <a:ln w="9525">
            <a:noFill/>
            <a:miter lim="800000"/>
            <a:headEnd/>
            <a:tailEnd/>
          </a:ln>
        </p:spPr>
      </p:pic>
      <p:sp>
        <p:nvSpPr>
          <p:cNvPr id="112643" name="AutoShape 3"/>
          <p:cNvSpPr>
            <a:spLocks noChangeArrowheads="1"/>
          </p:cNvSpPr>
          <p:nvPr/>
        </p:nvSpPr>
        <p:spPr bwMode="auto">
          <a:xfrm>
            <a:off x="1905000" y="1828800"/>
            <a:ext cx="6400800" cy="4267200"/>
          </a:xfrm>
          <a:prstGeom prst="roundRect">
            <a:avLst>
              <a:gd name="adj" fmla="val 16667"/>
            </a:avLst>
          </a:prstGeom>
          <a:noFill/>
          <a:ln w="9525">
            <a:noFill/>
            <a:round/>
            <a:headEnd/>
            <a:tailEnd/>
          </a:ln>
        </p:spPr>
        <p:txBody>
          <a:bodyPr lIns="0" tIns="0" rIns="0" bIns="0" anchor="ctr"/>
          <a:lstStyle/>
          <a:p>
            <a:endParaRPr lang="en-US" sz="1600" b="1">
              <a:latin typeface="Arial" pitchFamily="34" charset="0"/>
            </a:endParaRPr>
          </a:p>
        </p:txBody>
      </p:sp>
      <p:sp>
        <p:nvSpPr>
          <p:cNvPr id="112644" name="Rectangle 4"/>
          <p:cNvSpPr>
            <a:spLocks noGrp="1" noChangeArrowheads="1"/>
          </p:cNvSpPr>
          <p:nvPr>
            <p:ph type="title" idx="4294967295"/>
          </p:nvPr>
        </p:nvSpPr>
        <p:spPr>
          <a:xfrm>
            <a:off x="0" y="457200"/>
            <a:ext cx="9144000" cy="633413"/>
          </a:xfrm>
        </p:spPr>
        <p:txBody>
          <a:bodyPr/>
          <a:lstStyle/>
          <a:p>
            <a:pPr algn="ctr"/>
            <a:r>
              <a:rPr lang="tr-TR" sz="2900">
                <a:solidFill>
                  <a:srgbClr val="FF3300"/>
                </a:solidFill>
                <a:latin typeface="Arial Black" pitchFamily="34" charset="0"/>
              </a:rPr>
              <a:t>Hatırlayalım!</a:t>
            </a:r>
            <a:endParaRPr lang="en-US" sz="2900">
              <a:solidFill>
                <a:srgbClr val="FF3300"/>
              </a:solidFill>
              <a:latin typeface="Arial Black" pitchFamily="34" charset="0"/>
            </a:endParaRPr>
          </a:p>
        </p:txBody>
      </p:sp>
      <p:sp>
        <p:nvSpPr>
          <p:cNvPr id="112645" name="Rectangle 5"/>
          <p:cNvSpPr>
            <a:spLocks noGrp="1" noChangeArrowheads="1"/>
          </p:cNvSpPr>
          <p:nvPr>
            <p:ph type="body" idx="4294967295"/>
          </p:nvPr>
        </p:nvSpPr>
        <p:spPr>
          <a:xfrm>
            <a:off x="304800" y="1295400"/>
            <a:ext cx="8374063" cy="4392613"/>
          </a:xfrm>
        </p:spPr>
        <p:txBody>
          <a:bodyPr/>
          <a:lstStyle/>
          <a:p>
            <a:pPr marL="463550" indent="-463550"/>
            <a:r>
              <a:rPr lang="tr-TR" sz="2700"/>
              <a:t>DUMAN ATEŞTEN DAHA ÖLDÜRÜCÜDÜR,</a:t>
            </a:r>
          </a:p>
          <a:p>
            <a:pPr marL="463550" indent="-463550">
              <a:buFont typeface="Wingdings" pitchFamily="2" charset="2"/>
              <a:buNone/>
            </a:pPr>
            <a:endParaRPr lang="tr-TR" sz="2700">
              <a:solidFill>
                <a:srgbClr val="FF3300"/>
              </a:solidFill>
            </a:endParaRPr>
          </a:p>
          <a:p>
            <a:pPr marL="463550" indent="-463550">
              <a:buFont typeface="Wingdings" pitchFamily="2" charset="2"/>
              <a:buNone/>
            </a:pPr>
            <a:r>
              <a:rPr lang="tr-TR" sz="2700">
                <a:solidFill>
                  <a:srgbClr val="FF3300"/>
                </a:solidFill>
              </a:rPr>
              <a:t>GÜVENLİ BİR ÇIKIŞA, SÜRÜNEREK GİT!</a:t>
            </a:r>
          </a:p>
          <a:p>
            <a:pPr marL="463550" indent="-463550">
              <a:buFont typeface="Wingdings" pitchFamily="2" charset="2"/>
              <a:buNone/>
            </a:pPr>
            <a:endParaRPr lang="tr-TR" sz="2700"/>
          </a:p>
          <a:p>
            <a:pPr marL="463550" indent="-463550"/>
            <a:r>
              <a:rPr lang="tr-TR" sz="2700"/>
              <a:t> EĞER GİYSİLERİNİZ TUTUŞURSA,</a:t>
            </a:r>
          </a:p>
          <a:p>
            <a:pPr marL="463550" indent="-463550"/>
            <a:endParaRPr lang="tr-TR" sz="2700"/>
          </a:p>
          <a:p>
            <a:pPr marL="463550" indent="-463550">
              <a:buFont typeface="Wingdings" pitchFamily="2" charset="2"/>
              <a:buNone/>
            </a:pPr>
            <a:r>
              <a:rPr lang="tr-TR" sz="2700"/>
              <a:t>         		</a:t>
            </a:r>
            <a:r>
              <a:rPr lang="tr-TR" sz="2700">
                <a:solidFill>
                  <a:srgbClr val="FF3300"/>
                </a:solidFill>
              </a:rPr>
              <a:t>DUR, YAT, YUVARLAN !</a:t>
            </a:r>
          </a:p>
          <a:p>
            <a:pPr marL="463550" indent="-463550"/>
            <a:endParaRPr lang="tr-TR" sz="2700">
              <a:solidFill>
                <a:srgbClr val="FF3300"/>
              </a:solidFill>
            </a:endParaRPr>
          </a:p>
        </p:txBody>
      </p:sp>
      <p:pic>
        <p:nvPicPr>
          <p:cNvPr id="112646" name="Picture 7" descr="Yanan adam"/>
          <p:cNvPicPr>
            <a:picLocks noChangeAspect="1" noChangeArrowheads="1"/>
          </p:cNvPicPr>
          <p:nvPr/>
        </p:nvPicPr>
        <p:blipFill>
          <a:blip r:embed="rId4"/>
          <a:srcRect/>
          <a:stretch>
            <a:fillRect/>
          </a:stretch>
        </p:blipFill>
        <p:spPr bwMode="auto">
          <a:xfrm>
            <a:off x="6324600" y="4038600"/>
            <a:ext cx="2263775" cy="1517650"/>
          </a:xfrm>
          <a:prstGeom prst="rect">
            <a:avLst/>
          </a:prstGeom>
          <a:noFill/>
          <a:ln w="9525">
            <a:noFill/>
            <a:miter lim="800000"/>
            <a:headEnd/>
            <a:tailEnd/>
          </a:ln>
        </p:spPr>
      </p:pic>
      <p:pic>
        <p:nvPicPr>
          <p:cNvPr id="112647" name="Picture 9"/>
          <p:cNvPicPr>
            <a:picLocks noChangeAspect="1" noChangeArrowheads="1"/>
          </p:cNvPicPr>
          <p:nvPr/>
        </p:nvPicPr>
        <p:blipFill>
          <a:blip r:embed="rId5"/>
          <a:srcRect/>
          <a:stretch>
            <a:fillRect/>
          </a:stretch>
        </p:blipFill>
        <p:spPr bwMode="auto">
          <a:xfrm>
            <a:off x="381000" y="4724400"/>
            <a:ext cx="1524000" cy="1035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extsmd"/>
          <p:cNvPicPr>
            <a:picLocks noChangeAspect="1" noChangeArrowheads="1"/>
          </p:cNvPicPr>
          <p:nvPr/>
        </p:nvPicPr>
        <p:blipFill>
          <a:blip r:embed="rId3"/>
          <a:srcRect/>
          <a:stretch>
            <a:fillRect/>
          </a:stretch>
        </p:blipFill>
        <p:spPr bwMode="auto">
          <a:xfrm>
            <a:off x="1928794" y="4357694"/>
            <a:ext cx="1256130" cy="1250939"/>
          </a:xfrm>
          <a:prstGeom prst="rect">
            <a:avLst/>
          </a:prstGeom>
          <a:noFill/>
          <a:ln w="9525">
            <a:noFill/>
            <a:miter lim="800000"/>
            <a:headEnd/>
            <a:tailEnd/>
          </a:ln>
        </p:spPr>
      </p:pic>
      <p:sp>
        <p:nvSpPr>
          <p:cNvPr id="113667"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pic>
        <p:nvPicPr>
          <p:cNvPr id="113668" name="Picture 4" descr="smokeno"/>
          <p:cNvPicPr>
            <a:picLocks noChangeAspect="1" noChangeArrowheads="1"/>
          </p:cNvPicPr>
          <p:nvPr/>
        </p:nvPicPr>
        <p:blipFill>
          <a:blip r:embed="rId4"/>
          <a:srcRect/>
          <a:stretch>
            <a:fillRect/>
          </a:stretch>
        </p:blipFill>
        <p:spPr bwMode="auto">
          <a:xfrm>
            <a:off x="642910" y="1285860"/>
            <a:ext cx="1317605" cy="1283916"/>
          </a:xfrm>
          <a:prstGeom prst="rect">
            <a:avLst/>
          </a:prstGeom>
          <a:noFill/>
          <a:ln w="9525">
            <a:noFill/>
            <a:miter lim="800000"/>
            <a:headEnd/>
            <a:tailEnd/>
          </a:ln>
        </p:spPr>
      </p:pic>
      <p:pic>
        <p:nvPicPr>
          <p:cNvPr id="113670" name="Picture 6"/>
          <p:cNvPicPr>
            <a:picLocks noChangeAspect="1" noChangeArrowheads="1"/>
          </p:cNvPicPr>
          <p:nvPr/>
        </p:nvPicPr>
        <p:blipFill>
          <a:blip r:embed="rId5"/>
          <a:srcRect/>
          <a:stretch>
            <a:fillRect/>
          </a:stretch>
        </p:blipFill>
        <p:spPr bwMode="auto">
          <a:xfrm>
            <a:off x="3786182" y="1071546"/>
            <a:ext cx="1721639" cy="1681160"/>
          </a:xfrm>
          <a:prstGeom prst="rect">
            <a:avLst/>
          </a:prstGeom>
          <a:noFill/>
          <a:ln w="9525">
            <a:noFill/>
            <a:miter lim="800000"/>
            <a:headEnd/>
            <a:tailEnd/>
          </a:ln>
        </p:spPr>
      </p:pic>
      <p:pic>
        <p:nvPicPr>
          <p:cNvPr id="113671" name="Picture 7" descr="lpgsec"/>
          <p:cNvPicPr>
            <a:picLocks noChangeAspect="1" noChangeArrowheads="1"/>
          </p:cNvPicPr>
          <p:nvPr/>
        </p:nvPicPr>
        <p:blipFill>
          <a:blip r:embed="rId6" cstate="print"/>
          <a:srcRect/>
          <a:stretch>
            <a:fillRect/>
          </a:stretch>
        </p:blipFill>
        <p:spPr bwMode="auto">
          <a:xfrm>
            <a:off x="6659744" y="1285860"/>
            <a:ext cx="1073807" cy="1071570"/>
          </a:xfrm>
          <a:prstGeom prst="rect">
            <a:avLst/>
          </a:prstGeom>
          <a:noFill/>
          <a:ln w="9525">
            <a:noFill/>
            <a:miter lim="800000"/>
            <a:headEnd/>
            <a:tailEnd/>
          </a:ln>
        </p:spPr>
      </p:pic>
      <p:pic>
        <p:nvPicPr>
          <p:cNvPr id="113672" name="Picture 8" descr="hazmathm"/>
          <p:cNvPicPr>
            <a:picLocks noChangeAspect="1" noChangeArrowheads="1"/>
          </p:cNvPicPr>
          <p:nvPr/>
        </p:nvPicPr>
        <p:blipFill>
          <a:blip r:embed="rId7" cstate="print"/>
          <a:srcRect/>
          <a:stretch>
            <a:fillRect/>
          </a:stretch>
        </p:blipFill>
        <p:spPr bwMode="auto">
          <a:xfrm>
            <a:off x="6286512" y="4357694"/>
            <a:ext cx="1133495" cy="1102893"/>
          </a:xfrm>
          <a:prstGeom prst="rect">
            <a:avLst/>
          </a:prstGeom>
          <a:noFill/>
          <a:ln w="9525">
            <a:noFill/>
            <a:miter lim="800000"/>
            <a:headEnd/>
            <a:tailEnd/>
          </a:ln>
        </p:spPr>
      </p:pic>
      <p:pic>
        <p:nvPicPr>
          <p:cNvPr id="113673" name="Picture 9" descr="electric1"/>
          <p:cNvPicPr>
            <a:picLocks noChangeAspect="1" noChangeArrowheads="1"/>
          </p:cNvPicPr>
          <p:nvPr/>
        </p:nvPicPr>
        <p:blipFill>
          <a:blip r:embed="rId8" cstate="print"/>
          <a:srcRect/>
          <a:stretch>
            <a:fillRect/>
          </a:stretch>
        </p:blipFill>
        <p:spPr bwMode="auto">
          <a:xfrm>
            <a:off x="4191000" y="4778375"/>
            <a:ext cx="1181994" cy="1150955"/>
          </a:xfrm>
          <a:prstGeom prst="rect">
            <a:avLst/>
          </a:prstGeom>
          <a:noFill/>
          <a:ln w="9525">
            <a:noFill/>
            <a:miter lim="800000"/>
            <a:headEnd/>
            <a:tailEnd/>
          </a:ln>
        </p:spPr>
      </p:pic>
      <p:sp>
        <p:nvSpPr>
          <p:cNvPr id="34826"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solidFill>
                  <a:schemeClr val="bg1">
                    <a:lumMod val="95000"/>
                  </a:schemeClr>
                </a:solidFill>
                <a:effectLst>
                  <a:outerShdw blurRad="38100" dist="38100" dir="2700000" algn="tl">
                    <a:srgbClr val="000000"/>
                  </a:outerShdw>
                </a:effectLst>
                <a:cs typeface="+mn-cs"/>
              </a:rPr>
              <a:t> FELÂKETİ ÖNLEYEBİLİRSİNİZ!..</a:t>
            </a:r>
          </a:p>
        </p:txBody>
      </p:sp>
      <p:pic>
        <p:nvPicPr>
          <p:cNvPr id="113675" name="Picture 11" descr="BACA"/>
          <p:cNvPicPr>
            <a:picLocks noChangeAspect="1" noChangeArrowheads="1"/>
          </p:cNvPicPr>
          <p:nvPr/>
        </p:nvPicPr>
        <p:blipFill>
          <a:blip r:embed="rId9"/>
          <a:srcRect/>
          <a:stretch>
            <a:fillRect/>
          </a:stretch>
        </p:blipFill>
        <p:spPr bwMode="auto">
          <a:xfrm>
            <a:off x="714348" y="3071810"/>
            <a:ext cx="889995" cy="1144594"/>
          </a:xfrm>
          <a:prstGeom prst="rect">
            <a:avLst/>
          </a:prstGeom>
          <a:noFill/>
          <a:ln w="9525">
            <a:noFill/>
            <a:miter lim="800000"/>
            <a:headEnd/>
            <a:tailEnd/>
          </a:ln>
        </p:spPr>
      </p:pic>
      <p:pic>
        <p:nvPicPr>
          <p:cNvPr id="113676" name="Picture 12" descr="telcont"/>
          <p:cNvPicPr>
            <a:picLocks noChangeAspect="1" noChangeArrowheads="1"/>
          </p:cNvPicPr>
          <p:nvPr/>
        </p:nvPicPr>
        <p:blipFill>
          <a:blip r:embed="rId10"/>
          <a:srcRect/>
          <a:stretch>
            <a:fillRect/>
          </a:stretch>
        </p:blipFill>
        <p:spPr bwMode="auto">
          <a:xfrm>
            <a:off x="7500958" y="2857496"/>
            <a:ext cx="1329854" cy="1325565"/>
          </a:xfrm>
          <a:prstGeom prst="rect">
            <a:avLst/>
          </a:prstGeom>
          <a:noFill/>
          <a:ln w="9525">
            <a:noFill/>
            <a:miter lim="800000"/>
            <a:headEnd/>
            <a:tailEnd/>
          </a:ln>
        </p:spPr>
      </p:pic>
      <p:sp>
        <p:nvSpPr>
          <p:cNvPr id="34834" name="Rectangle 18"/>
          <p:cNvSpPr>
            <a:spLocks noChangeArrowheads="1"/>
          </p:cNvSpPr>
          <p:nvPr/>
        </p:nvSpPr>
        <p:spPr bwMode="auto">
          <a:xfrm>
            <a:off x="1079500" y="692150"/>
            <a:ext cx="6985000" cy="504825"/>
          </a:xfrm>
          <a:prstGeom prst="rect">
            <a:avLst/>
          </a:prstGeom>
          <a:noFill/>
          <a:ln w="9525">
            <a:noFill/>
            <a:miter lim="800000"/>
            <a:headEnd/>
            <a:tailEnd/>
          </a:ln>
          <a:effectLst/>
        </p:spPr>
        <p:txBody>
          <a:bodyPr anchor="b"/>
          <a:lstStyle/>
          <a:p>
            <a:pPr algn="ctr">
              <a:defRPr/>
            </a:pPr>
            <a:r>
              <a:rPr lang="tr-TR" sz="2400" dirty="0">
                <a:solidFill>
                  <a:srgbClr val="FF3300"/>
                </a:solidFill>
                <a:effectLst>
                  <a:outerShdw blurRad="38100" dist="38100" dir="2700000" algn="tl">
                    <a:srgbClr val="C0C0C0"/>
                  </a:outerShdw>
                </a:effectLst>
                <a:cs typeface="+mn-cs"/>
              </a:rPr>
              <a:t>İŞ VE EVİMİZDE YAPILMASI GEREKENLER</a:t>
            </a:r>
          </a:p>
        </p:txBody>
      </p:sp>
      <p:sp>
        <p:nvSpPr>
          <p:cNvPr id="24" name="Rectangle 18"/>
          <p:cNvSpPr>
            <a:spLocks noChangeArrowheads="1"/>
          </p:cNvSpPr>
          <p:nvPr/>
        </p:nvSpPr>
        <p:spPr bwMode="auto">
          <a:xfrm>
            <a:off x="1428728" y="2714620"/>
            <a:ext cx="6985000" cy="504825"/>
          </a:xfrm>
          <a:prstGeom prst="rect">
            <a:avLst/>
          </a:prstGeom>
          <a:noFill/>
          <a:ln w="9525">
            <a:noFill/>
            <a:miter lim="800000"/>
            <a:headEnd/>
            <a:tailEnd/>
          </a:ln>
          <a:effectLst/>
        </p:spPr>
        <p:txBody>
          <a:bodyPr anchor="b"/>
          <a:lstStyle/>
          <a:p>
            <a:pPr algn="ctr">
              <a:defRPr/>
            </a:pPr>
            <a:r>
              <a:rPr lang="tr-TR" b="1" dirty="0">
                <a:latin typeface="Times New Roman" pitchFamily="18" charset="0"/>
                <a:cs typeface="Times New Roman" pitchFamily="18" charset="0"/>
              </a:rPr>
              <a:t>KÜÇÜK YANGIN SÖNDÜRÜCÜLER </a:t>
            </a:r>
          </a:p>
          <a:p>
            <a:pPr algn="ctr">
              <a:defRPr/>
            </a:pPr>
            <a:r>
              <a:rPr lang="tr-TR" b="1" dirty="0">
                <a:latin typeface="Times New Roman" pitchFamily="18" charset="0"/>
                <a:cs typeface="Times New Roman" pitchFamily="18" charset="0"/>
              </a:rPr>
              <a:t>NASIL KULLANILIR.</a:t>
            </a:r>
          </a:p>
        </p:txBody>
      </p:sp>
    </p:spTree>
  </p:cSld>
  <p:clrMapOvr>
    <a:masterClrMapping/>
  </p:clrMapOvr>
  <p:transition spd="slow"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pic>
        <p:nvPicPr>
          <p:cNvPr id="113670" name="Picture 6"/>
          <p:cNvPicPr>
            <a:picLocks noChangeAspect="1" noChangeArrowheads="1"/>
          </p:cNvPicPr>
          <p:nvPr/>
        </p:nvPicPr>
        <p:blipFill>
          <a:blip r:embed="rId3"/>
          <a:srcRect/>
          <a:stretch>
            <a:fillRect/>
          </a:stretch>
        </p:blipFill>
        <p:spPr bwMode="auto">
          <a:xfrm rot="977488">
            <a:off x="342167" y="703489"/>
            <a:ext cx="1094083" cy="1068359"/>
          </a:xfrm>
          <a:prstGeom prst="rect">
            <a:avLst/>
          </a:prstGeom>
          <a:noFill/>
          <a:ln w="9525">
            <a:noFill/>
            <a:miter lim="800000"/>
            <a:headEnd/>
            <a:tailEnd/>
          </a:ln>
        </p:spPr>
      </p:pic>
      <p:sp>
        <p:nvSpPr>
          <p:cNvPr id="34826"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sp>
        <p:nvSpPr>
          <p:cNvPr id="34842" name="Rectangle 26"/>
          <p:cNvSpPr>
            <a:spLocks noChangeArrowheads="1"/>
          </p:cNvSpPr>
          <p:nvPr/>
        </p:nvSpPr>
        <p:spPr bwMode="auto">
          <a:xfrm>
            <a:off x="1857356" y="642918"/>
            <a:ext cx="5184775" cy="649287"/>
          </a:xfrm>
          <a:prstGeom prst="rect">
            <a:avLst/>
          </a:prstGeom>
          <a:noFill/>
          <a:ln w="9525" algn="ctr">
            <a:noFill/>
            <a:miter lim="800000"/>
            <a:headEnd/>
            <a:tailEnd/>
          </a:ln>
        </p:spPr>
        <p:txBody>
          <a:bodyPr wrap="none" anchor="ctr"/>
          <a:lstStyle/>
          <a:p>
            <a:pPr indent="539750" algn="ctr"/>
            <a:r>
              <a:rPr lang="tr-TR" sz="2000" dirty="0">
                <a:solidFill>
                  <a:srgbClr val="000000"/>
                </a:solidFill>
              </a:rPr>
              <a:t>Yangın </a:t>
            </a:r>
            <a:r>
              <a:rPr lang="tr-TR" sz="2000" dirty="0" smtClean="0">
                <a:solidFill>
                  <a:srgbClr val="000000"/>
                </a:solidFill>
              </a:rPr>
              <a:t>Söndürücü </a:t>
            </a:r>
            <a:r>
              <a:rPr lang="tr-TR" sz="2000" dirty="0">
                <a:solidFill>
                  <a:srgbClr val="000000"/>
                </a:solidFill>
              </a:rPr>
              <a:t>Nasıl Kullanılır?..</a:t>
            </a:r>
          </a:p>
        </p:txBody>
      </p:sp>
      <p:sp>
        <p:nvSpPr>
          <p:cNvPr id="387074" name="Rectangle 2"/>
          <p:cNvSpPr>
            <a:spLocks noChangeArrowheads="1"/>
          </p:cNvSpPr>
          <p:nvPr/>
        </p:nvSpPr>
        <p:spPr bwMode="auto">
          <a:xfrm>
            <a:off x="1571604" y="1142984"/>
            <a:ext cx="700092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Taşınabilir yangın söndürücüler çok değerli yangın söndürme malzemesidir. Portatif bir söndürücü, erken müdahale edildiğinde, hızla büyüyebilecek ve daha fazla hasar verebilecek küçük yangınları ortadan kaldırarak, can ve mal kaybının önlenmesinde çok büyük rol oynarlar. </a:t>
            </a:r>
            <a:endParaRPr kumimoji="0" lang="tr-TR" sz="1400" b="0" i="0" u="none" strike="noStrike" cap="none" normalizeH="0" baseline="0" dirty="0" smtClean="0">
              <a:ln>
                <a:noFill/>
              </a:ln>
              <a:solidFill>
                <a:schemeClr val="accent2">
                  <a:lumMod val="75000"/>
                </a:schemeClr>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	</a:t>
            </a:r>
            <a:endParaRPr kumimoji="0" lang="tr-TR" sz="1400" b="0" i="0" u="none" strike="noStrike" cap="none" normalizeH="0" baseline="0" dirty="0" smtClean="0">
              <a:ln>
                <a:noFill/>
              </a:ln>
              <a:solidFill>
                <a:schemeClr val="accent2">
                  <a:lumMod val="75000"/>
                </a:schemeClr>
              </a:solidFill>
              <a:effectLst/>
              <a:latin typeface="Times New Roman" pitchFamily="18" charset="0"/>
              <a:cs typeface="Times New Roman" pitchFamily="18" charset="0"/>
            </a:endParaRPr>
          </a:p>
        </p:txBody>
      </p:sp>
      <p:sp>
        <p:nvSpPr>
          <p:cNvPr id="387075" name="Rectangle 3"/>
          <p:cNvSpPr>
            <a:spLocks noChangeArrowheads="1"/>
          </p:cNvSpPr>
          <p:nvPr/>
        </p:nvSpPr>
        <p:spPr bwMode="auto">
          <a:xfrm>
            <a:off x="2786050" y="2000240"/>
            <a:ext cx="6215106" cy="41960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Bir Yangın Söndürücünün Bölümlerini Tanıyalım:</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Basınç Saati: Yangın söndürücüde yeterli basınç olup olmadığını gösterir.</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Pim:  Yangın söndürücü kullanılmadan önce çekilip çıkartılmalıdır.</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Hortum:  Esnek, kaliteli ve kullanımı kolay olmalıdır.</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Etiket: Yangın söndürücünün hangi tür yangınlar ve nasıl kullanılacağını gösterir.</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tab pos="342900" algn="l"/>
                <a:tab pos="539750" algn="l"/>
              </a:tabLst>
            </a:pPr>
            <a:r>
              <a:rPr kumimoji="0" lang="tr-TR"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Tarih Etiketi:  Cihazın üretim tarihini gösterir.</a:t>
            </a: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342900" algn="l"/>
                <a:tab pos="539750" algn="l"/>
              </a:tabLst>
            </a:pP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87081" name="Picture 9" descr="Yangın Tüpü 6 kg"/>
          <p:cNvPicPr>
            <a:picLocks noChangeAspect="1" noChangeArrowheads="1"/>
          </p:cNvPicPr>
          <p:nvPr/>
        </p:nvPicPr>
        <p:blipFill>
          <a:blip r:embed="rId4"/>
          <a:srcRect/>
          <a:stretch>
            <a:fillRect/>
          </a:stretch>
        </p:blipFill>
        <p:spPr bwMode="auto">
          <a:xfrm>
            <a:off x="0" y="2500306"/>
            <a:ext cx="1665934" cy="2357454"/>
          </a:xfrm>
          <a:prstGeom prst="rect">
            <a:avLst/>
          </a:prstGeom>
          <a:noFill/>
        </p:spPr>
      </p:pic>
      <p:pic>
        <p:nvPicPr>
          <p:cNvPr id="387083" name="Picture 11" descr="Yangın Tüpü 6 kg"/>
          <p:cNvPicPr>
            <a:picLocks noChangeAspect="1" noChangeArrowheads="1"/>
          </p:cNvPicPr>
          <p:nvPr/>
        </p:nvPicPr>
        <p:blipFill>
          <a:blip r:embed="rId5" cstate="print"/>
          <a:srcRect t="11785" b="12457"/>
          <a:stretch>
            <a:fillRect/>
          </a:stretch>
        </p:blipFill>
        <p:spPr bwMode="auto">
          <a:xfrm>
            <a:off x="1643042" y="2428868"/>
            <a:ext cx="799640" cy="857256"/>
          </a:xfrm>
          <a:prstGeom prst="rect">
            <a:avLst/>
          </a:prstGeom>
          <a:noFill/>
        </p:spPr>
      </p:pic>
      <p:pic>
        <p:nvPicPr>
          <p:cNvPr id="387084" name="Picture 12"/>
          <p:cNvPicPr>
            <a:picLocks noChangeAspect="1" noChangeArrowheads="1"/>
          </p:cNvPicPr>
          <p:nvPr/>
        </p:nvPicPr>
        <p:blipFill>
          <a:blip r:embed="rId6"/>
          <a:srcRect l="15690" t="15845" r="24686"/>
          <a:stretch>
            <a:fillRect/>
          </a:stretch>
        </p:blipFill>
        <p:spPr bwMode="auto">
          <a:xfrm>
            <a:off x="1714480" y="4143380"/>
            <a:ext cx="642942" cy="1078329"/>
          </a:xfrm>
          <a:prstGeom prst="rect">
            <a:avLst/>
          </a:prstGeom>
          <a:noFill/>
          <a:ln w="9525">
            <a:noFill/>
            <a:miter lim="800000"/>
            <a:headEnd/>
            <a:tailEnd/>
          </a:ln>
          <a:effec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ChangeArrowheads="1"/>
          </p:cNvSpPr>
          <p:nvPr/>
        </p:nvSpPr>
        <p:spPr bwMode="auto">
          <a:xfrm>
            <a:off x="1908175" y="0"/>
            <a:ext cx="6096000" cy="1143000"/>
          </a:xfrm>
          <a:prstGeom prst="rect">
            <a:avLst/>
          </a:prstGeom>
          <a:noFill/>
          <a:ln w="9525">
            <a:noFill/>
            <a:miter lim="800000"/>
            <a:headEnd/>
            <a:tailEnd/>
          </a:ln>
        </p:spPr>
        <p:txBody>
          <a:bodyPr anchor="ctr"/>
          <a:lstStyle/>
          <a:p>
            <a:endParaRPr lang="tr-TR" sz="2400">
              <a:latin typeface="Palatino"/>
            </a:endParaRPr>
          </a:p>
        </p:txBody>
      </p:sp>
      <p:pic>
        <p:nvPicPr>
          <p:cNvPr id="113670" name="Picture 6"/>
          <p:cNvPicPr>
            <a:picLocks noChangeAspect="1" noChangeArrowheads="1"/>
          </p:cNvPicPr>
          <p:nvPr/>
        </p:nvPicPr>
        <p:blipFill>
          <a:blip r:embed="rId3"/>
          <a:srcRect/>
          <a:stretch>
            <a:fillRect/>
          </a:stretch>
        </p:blipFill>
        <p:spPr bwMode="auto">
          <a:xfrm rot="977488">
            <a:off x="534302" y="680595"/>
            <a:ext cx="904339" cy="883076"/>
          </a:xfrm>
          <a:prstGeom prst="rect">
            <a:avLst/>
          </a:prstGeom>
          <a:noFill/>
          <a:ln w="9525">
            <a:noFill/>
            <a:miter lim="800000"/>
            <a:headEnd/>
            <a:tailEnd/>
          </a:ln>
        </p:spPr>
      </p:pic>
      <p:sp>
        <p:nvSpPr>
          <p:cNvPr id="34826" name="Rectangle 10"/>
          <p:cNvSpPr>
            <a:spLocks noChangeArrowheads="1"/>
          </p:cNvSpPr>
          <p:nvPr/>
        </p:nvSpPr>
        <p:spPr bwMode="auto">
          <a:xfrm>
            <a:off x="0" y="0"/>
            <a:ext cx="9144000" cy="533400"/>
          </a:xfrm>
          <a:prstGeom prst="rect">
            <a:avLst/>
          </a:prstGeom>
          <a:solidFill>
            <a:srgbClr val="F36809"/>
          </a:solidFill>
          <a:ln w="28575">
            <a:solidFill>
              <a:schemeClr val="tx1"/>
            </a:solidFill>
            <a:miter lim="800000"/>
            <a:headEnd/>
            <a:tailEnd/>
          </a:ln>
          <a:effectLst/>
        </p:spPr>
        <p:txBody>
          <a:bodyPr anchor="b" anchorCtr="1"/>
          <a:lstStyle/>
          <a:p>
            <a:pPr algn="ctr">
              <a:defRPr/>
            </a:pPr>
            <a:r>
              <a:rPr lang="tr-TR" sz="2400" dirty="0">
                <a:effectLst>
                  <a:outerShdw blurRad="38100" dist="38100" dir="2700000" algn="tl">
                    <a:srgbClr val="000000"/>
                  </a:outerShdw>
                </a:effectLst>
                <a:cs typeface="+mn-cs"/>
              </a:rPr>
              <a:t> </a:t>
            </a:r>
            <a:r>
              <a:rPr lang="tr-TR" sz="2400" dirty="0">
                <a:solidFill>
                  <a:schemeClr val="bg1">
                    <a:lumMod val="95000"/>
                  </a:schemeClr>
                </a:solidFill>
                <a:effectLst>
                  <a:outerShdw blurRad="38100" dist="38100" dir="2700000" algn="tl">
                    <a:srgbClr val="000000"/>
                  </a:outerShdw>
                </a:effectLst>
                <a:cs typeface="+mn-cs"/>
              </a:rPr>
              <a:t>FELÂKETİ ÖNLEYEBİLİRSİNİZ!..</a:t>
            </a:r>
          </a:p>
        </p:txBody>
      </p:sp>
      <p:sp>
        <p:nvSpPr>
          <p:cNvPr id="437249" name="Rectangle 1"/>
          <p:cNvSpPr>
            <a:spLocks noChangeArrowheads="1"/>
          </p:cNvSpPr>
          <p:nvPr/>
        </p:nvSpPr>
        <p:spPr bwMode="auto">
          <a:xfrm>
            <a:off x="2571736" y="785794"/>
            <a:ext cx="6215106"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ts val="600"/>
              </a:spcBef>
              <a:spcAft>
                <a:spcPct val="0"/>
              </a:spcAft>
              <a:buClrTx/>
              <a:buSzTx/>
              <a:buFontTx/>
              <a:buNone/>
              <a:tabLst>
                <a:tab pos="457200" algn="l"/>
              </a:tabLst>
            </a:pPr>
            <a:r>
              <a:rPr kumimoji="0" lang="tr-TR" sz="18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Yangın Söndürücüyü Kullanmak İçi</a:t>
            </a:r>
            <a:r>
              <a:rPr kumimoji="0" lang="tr-TR" sz="1800" b="0"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n:</a:t>
            </a:r>
          </a:p>
          <a:p>
            <a:pPr marL="0" marR="0" lvl="0" indent="0" algn="just" defTabSz="914400" rtl="0" eaLnBrk="1" fontAlgn="base" latinLnBrk="0" hangingPunct="1">
              <a:lnSpc>
                <a:spcPct val="100000"/>
              </a:lnSpc>
              <a:spcBef>
                <a:spcPts val="600"/>
              </a:spcBef>
              <a:spcAft>
                <a:spcPct val="0"/>
              </a:spcAft>
              <a:buClrTx/>
              <a:buSzTx/>
              <a:buFontTx/>
              <a:buNone/>
              <a:tabLst>
                <a:tab pos="457200" algn="l"/>
              </a:tabLst>
            </a:pPr>
            <a:endParaRPr kumimoji="0" lang="tr-TR"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ts val="600"/>
              </a:spcBef>
              <a:spcAft>
                <a:spcPct val="0"/>
              </a:spcAft>
              <a:buClrTx/>
              <a:buSzTx/>
              <a:buFontTx/>
              <a:buNone/>
              <a:tabLst>
                <a:tab pos="457200" algn="l"/>
              </a:tabLst>
            </a:pPr>
            <a:r>
              <a:rPr kumimoji="0" lang="tr-TR"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PASS YÖNTEMİ: (Pimi Çek, Ateşe Yönelt, Sık, Süpür)</a:t>
            </a:r>
            <a:endParaRPr kumimoji="0" lang="tr-TR"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ts val="600"/>
              </a:spcBef>
              <a:spcAft>
                <a:spcPct val="0"/>
              </a:spcAft>
              <a:buClrTx/>
              <a:buSzTx/>
              <a:buFontTx/>
              <a:buChar char="•"/>
              <a:tabLst>
                <a:tab pos="457200" algn="l"/>
              </a:tabLst>
            </a:pPr>
            <a:r>
              <a:rPr kumimoji="0" lang="tr-TR" sz="1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Pimi çekin</a:t>
            </a:r>
            <a:r>
              <a:rPr kumimoji="0" lang="tr-TR"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Koruyucu pimi çekip çıkartmak çok kolaydır.</a:t>
            </a:r>
            <a:endParaRPr kumimoji="0" lang="tr-TR"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ts val="600"/>
              </a:spcBef>
              <a:spcAft>
                <a:spcPct val="0"/>
              </a:spcAft>
              <a:buClrTx/>
              <a:buSzTx/>
              <a:buFontTx/>
              <a:buChar char="•"/>
              <a:tabLst>
                <a:tab pos="457200" algn="l"/>
              </a:tabLst>
            </a:pPr>
            <a:r>
              <a:rPr kumimoji="0" lang="tr-TR" sz="1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Ateşin kaynağına yöneltin</a:t>
            </a:r>
            <a:r>
              <a:rPr kumimoji="0" lang="tr-TR"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Yangın söndürücüyü aşağıdan başlayarak ateşe doğru tutun... Zehirli gazı solumaktan kaçının ve üzerinize sıçrayabilecek yanmakta olan parçalara dikkat edin.  </a:t>
            </a:r>
            <a:endParaRPr kumimoji="0" lang="tr-TR"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ts val="600"/>
              </a:spcBef>
              <a:spcAft>
                <a:spcPct val="0"/>
              </a:spcAft>
              <a:buClrTx/>
              <a:buSzTx/>
              <a:buFontTx/>
              <a:buChar char="•"/>
              <a:tabLst>
                <a:tab pos="457200" algn="l"/>
              </a:tabLst>
            </a:pPr>
            <a:r>
              <a:rPr kumimoji="0" lang="tr-TR" sz="1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Sık</a:t>
            </a:r>
            <a:r>
              <a:rPr kumimoji="0" lang="tr-TR"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Yangın söndürücüyü ateşe doğru sıkın. Sıkarken belirli bir mesafeden, önden başlayarak, sıktıkça ileriye doğru yöneltin. Rüzgâr varsa arkanıza alın. </a:t>
            </a:r>
            <a:endParaRPr kumimoji="0" lang="tr-TR" sz="1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ts val="600"/>
              </a:spcBef>
              <a:spcAft>
                <a:spcPct val="0"/>
              </a:spcAft>
              <a:buClrTx/>
              <a:buSzTx/>
              <a:buFontTx/>
              <a:buChar char="•"/>
              <a:tabLst>
                <a:tab pos="457200" algn="l"/>
              </a:tabLst>
            </a:pPr>
            <a:r>
              <a:rPr kumimoji="0" lang="tr-TR" sz="1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Süpür</a:t>
            </a:r>
            <a:r>
              <a:rPr kumimoji="0" lang="tr-TR" sz="17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Yangın sönünceye kadar, süpürür gibi yaparak ve oval bir hat çizdirerek, sıktığınız alanı genişletin. Sönmediği takdirde, ilk müdahaleden sonra geri çekilip, durumu gözden geçirin. Gerekirse ikinci söndürücüyü (varsa) kullanın. Baş edemiyorsanız yardım isteyin.	</a:t>
            </a:r>
            <a:endParaRPr kumimoji="0" lang="tr-TR" sz="17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37250" name="Picture 2" descr="C:\Users\gru-imid1-2\Desktop\EĞİTİM KLASÖRÜ\TATBİKAT 2013\SEÇKİ\12.KARE.JPG"/>
          <p:cNvPicPr>
            <a:picLocks noChangeAspect="1" noChangeArrowheads="1"/>
          </p:cNvPicPr>
          <p:nvPr/>
        </p:nvPicPr>
        <p:blipFill>
          <a:blip r:embed="rId4" cstate="print"/>
          <a:srcRect l="9442" r="39762"/>
          <a:stretch>
            <a:fillRect/>
          </a:stretch>
        </p:blipFill>
        <p:spPr bwMode="auto">
          <a:xfrm>
            <a:off x="357158" y="1785926"/>
            <a:ext cx="2076731" cy="22340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ALEVLER"/>
          <p:cNvPicPr>
            <a:picLocks noGrp="1" noChangeAspect="1" noChangeArrowheads="1"/>
          </p:cNvPicPr>
          <p:nvPr>
            <p:ph idx="1"/>
          </p:nvPr>
        </p:nvPicPr>
        <p:blipFill>
          <a:blip r:embed="rId2">
            <a:lum bright="-42000"/>
            <a:grayscl/>
          </a:blip>
          <a:srcRect/>
          <a:stretch>
            <a:fillRect/>
          </a:stretch>
        </p:blipFill>
        <p:spPr>
          <a:xfrm>
            <a:off x="0" y="0"/>
            <a:ext cx="9144000" cy="6858000"/>
          </a:xfrm>
        </p:spPr>
      </p:pic>
      <p:pic>
        <p:nvPicPr>
          <p:cNvPr id="114691" name="Picture 3" descr="cert1"/>
          <p:cNvPicPr>
            <a:picLocks noChangeAspect="1" noChangeArrowheads="1"/>
          </p:cNvPicPr>
          <p:nvPr/>
        </p:nvPicPr>
        <p:blipFill>
          <a:blip r:embed="rId3"/>
          <a:srcRect/>
          <a:stretch>
            <a:fillRect/>
          </a:stretch>
        </p:blipFill>
        <p:spPr bwMode="auto">
          <a:xfrm>
            <a:off x="1116013" y="1149350"/>
            <a:ext cx="7056437" cy="4789488"/>
          </a:xfrm>
          <a:prstGeom prst="rect">
            <a:avLst/>
          </a:prstGeom>
          <a:noFill/>
          <a:ln w="9525">
            <a:solidFill>
              <a:srgbClr val="FFFF00"/>
            </a:solidFill>
            <a:miter lim="800000"/>
            <a:headEnd/>
            <a:tailEnd/>
          </a:ln>
        </p:spPr>
      </p:pic>
      <p:sp>
        <p:nvSpPr>
          <p:cNvPr id="36868" name="Rectangle 4"/>
          <p:cNvSpPr>
            <a:spLocks noChangeArrowheads="1"/>
          </p:cNvSpPr>
          <p:nvPr/>
        </p:nvSpPr>
        <p:spPr bwMode="auto">
          <a:xfrm>
            <a:off x="1116013" y="1125538"/>
            <a:ext cx="7056437" cy="4824412"/>
          </a:xfrm>
          <a:prstGeom prst="rect">
            <a:avLst/>
          </a:prstGeom>
          <a:solidFill>
            <a:srgbClr val="B2B2B2">
              <a:alpha val="50000"/>
            </a:srgbClr>
          </a:solidFill>
          <a:ln w="12700" algn="ctr">
            <a:solidFill>
              <a:schemeClr val="tx1"/>
            </a:solidFill>
            <a:miter lim="800000"/>
            <a:headEnd/>
            <a:tailEnd/>
          </a:ln>
          <a:effectLst>
            <a:outerShdw sy="50000" rotWithShape="0">
              <a:srgbClr val="9999FF">
                <a:alpha val="50000"/>
              </a:srgbClr>
            </a:outerShdw>
          </a:effectLst>
        </p:spPr>
        <p:txBody>
          <a:bodyPr wrap="none" anchor="ctr"/>
          <a:lstStyle/>
          <a:p>
            <a:pPr>
              <a:defRPr/>
            </a:pPr>
            <a:endParaRPr lang="tr-TR">
              <a:cs typeface="+mn-cs"/>
            </a:endParaRPr>
          </a:p>
        </p:txBody>
      </p:sp>
      <p:sp>
        <p:nvSpPr>
          <p:cNvPr id="36869" name="Rectangle 5"/>
          <p:cNvSpPr>
            <a:spLocks noChangeArrowheads="1"/>
          </p:cNvSpPr>
          <p:nvPr/>
        </p:nvSpPr>
        <p:spPr bwMode="auto">
          <a:xfrm>
            <a:off x="1081088" y="1268413"/>
            <a:ext cx="3851275" cy="3529012"/>
          </a:xfrm>
          <a:prstGeom prst="rect">
            <a:avLst/>
          </a:prstGeom>
          <a:noFill/>
          <a:ln w="9525">
            <a:noFill/>
            <a:miter lim="800000"/>
            <a:headEnd/>
            <a:tailEnd/>
          </a:ln>
        </p:spPr>
        <p:txBody>
          <a:bodyPr lIns="64008" tIns="32004" rIns="64008" bIns="32004"/>
          <a:lstStyle/>
          <a:p>
            <a:pPr>
              <a:spcBef>
                <a:spcPts val="1200"/>
              </a:spcBef>
              <a:defRPr/>
            </a:pPr>
            <a:r>
              <a:rPr lang="tr-TR" sz="2400">
                <a:solidFill>
                  <a:srgbClr val="FF3300"/>
                </a:solidFill>
                <a:effectLst>
                  <a:outerShdw blurRad="38100" dist="38100" dir="2700000" algn="tl">
                    <a:srgbClr val="000000"/>
                  </a:outerShdw>
                </a:effectLst>
                <a:latin typeface="Arial Black" pitchFamily="34" charset="0"/>
                <a:cs typeface="+mn-cs"/>
              </a:rPr>
              <a:t>PASS YÖNTEMİ</a:t>
            </a:r>
          </a:p>
          <a:p>
            <a:pPr>
              <a:spcBef>
                <a:spcPts val="1200"/>
              </a:spcBef>
              <a:defRPr/>
            </a:pPr>
            <a:endParaRPr lang="tr-TR" sz="2400">
              <a:solidFill>
                <a:srgbClr val="FF3300"/>
              </a:solidFill>
              <a:effectLst>
                <a:outerShdw blurRad="38100" dist="38100" dir="2700000" algn="tl">
                  <a:srgbClr val="000000"/>
                </a:outerShdw>
              </a:effectLst>
              <a:cs typeface="+mn-cs"/>
            </a:endParaRPr>
          </a:p>
          <a:p>
            <a:pPr>
              <a:spcBef>
                <a:spcPts val="1200"/>
              </a:spcBef>
              <a:defRPr/>
            </a:pPr>
            <a:r>
              <a:rPr lang="tr-TR" sz="2400">
                <a:solidFill>
                  <a:srgbClr val="FF3300"/>
                </a:solidFill>
                <a:effectLst>
                  <a:outerShdw blurRad="38100" dist="38100" dir="2700000" algn="tl">
                    <a:srgbClr val="000000"/>
                  </a:outerShdw>
                </a:effectLst>
                <a:cs typeface="+mn-cs"/>
              </a:rPr>
              <a:t>P</a:t>
            </a:r>
            <a:r>
              <a:rPr lang="tr-TR" sz="2400">
                <a:solidFill>
                  <a:srgbClr val="000000"/>
                </a:solidFill>
                <a:cs typeface="+mn-cs"/>
              </a:rPr>
              <a:t> imi </a:t>
            </a:r>
            <a:r>
              <a:rPr lang="tr-TR" sz="2400">
                <a:solidFill>
                  <a:srgbClr val="000000"/>
                </a:solidFill>
                <a:latin typeface="Arial"/>
                <a:cs typeface="+mn-cs"/>
              </a:rPr>
              <a:t>Ç</a:t>
            </a:r>
            <a:r>
              <a:rPr lang="tr-TR" sz="2400">
                <a:solidFill>
                  <a:srgbClr val="000000"/>
                </a:solidFill>
                <a:cs typeface="+mn-cs"/>
              </a:rPr>
              <a:t>ek</a:t>
            </a:r>
          </a:p>
          <a:p>
            <a:pPr>
              <a:spcBef>
                <a:spcPts val="1200"/>
              </a:spcBef>
              <a:defRPr/>
            </a:pPr>
            <a:r>
              <a:rPr lang="tr-TR" sz="2400">
                <a:solidFill>
                  <a:srgbClr val="FF3300"/>
                </a:solidFill>
                <a:effectLst>
                  <a:outerShdw blurRad="38100" dist="38100" dir="2700000" algn="tl">
                    <a:srgbClr val="000000"/>
                  </a:outerShdw>
                </a:effectLst>
                <a:cs typeface="+mn-cs"/>
              </a:rPr>
              <a:t>A</a:t>
            </a:r>
            <a:r>
              <a:rPr lang="tr-TR" sz="2400">
                <a:solidFill>
                  <a:srgbClr val="FFFF00"/>
                </a:solidFill>
                <a:cs typeface="+mn-cs"/>
              </a:rPr>
              <a:t> </a:t>
            </a:r>
            <a:r>
              <a:rPr lang="tr-TR" sz="2400">
                <a:solidFill>
                  <a:srgbClr val="000000"/>
                </a:solidFill>
                <a:cs typeface="+mn-cs"/>
              </a:rPr>
              <a:t>teşin Kaynağına Y</a:t>
            </a:r>
            <a:r>
              <a:rPr lang="tr-TR" sz="2400">
                <a:solidFill>
                  <a:srgbClr val="000000"/>
                </a:solidFill>
                <a:latin typeface="Arial"/>
                <a:cs typeface="+mn-cs"/>
              </a:rPr>
              <a:t>ö</a:t>
            </a:r>
            <a:r>
              <a:rPr lang="tr-TR" sz="2400">
                <a:solidFill>
                  <a:srgbClr val="000000"/>
                </a:solidFill>
                <a:cs typeface="+mn-cs"/>
              </a:rPr>
              <a:t>nelt</a:t>
            </a:r>
          </a:p>
          <a:p>
            <a:pPr>
              <a:spcBef>
                <a:spcPts val="1200"/>
              </a:spcBef>
              <a:defRPr/>
            </a:pPr>
            <a:r>
              <a:rPr lang="tr-TR" sz="2400">
                <a:solidFill>
                  <a:srgbClr val="FF3300"/>
                </a:solidFill>
                <a:effectLst>
                  <a:outerShdw blurRad="38100" dist="38100" dir="2700000" algn="tl">
                    <a:srgbClr val="000000"/>
                  </a:outerShdw>
                </a:effectLst>
                <a:cs typeface="+mn-cs"/>
              </a:rPr>
              <a:t>S</a:t>
            </a:r>
            <a:r>
              <a:rPr lang="tr-TR" sz="2400">
                <a:solidFill>
                  <a:srgbClr val="000000"/>
                </a:solidFill>
                <a:cs typeface="+mn-cs"/>
              </a:rPr>
              <a:t> ık</a:t>
            </a:r>
          </a:p>
          <a:p>
            <a:pPr>
              <a:spcBef>
                <a:spcPts val="1200"/>
              </a:spcBef>
              <a:defRPr/>
            </a:pPr>
            <a:r>
              <a:rPr lang="tr-TR" sz="2400">
                <a:solidFill>
                  <a:srgbClr val="FF3300"/>
                </a:solidFill>
                <a:effectLst>
                  <a:outerShdw blurRad="38100" dist="38100" dir="2700000" algn="tl">
                    <a:srgbClr val="000000"/>
                  </a:outerShdw>
                </a:effectLst>
                <a:cs typeface="+mn-cs"/>
              </a:rPr>
              <a:t>S</a:t>
            </a:r>
            <a:r>
              <a:rPr lang="tr-TR" sz="2400">
                <a:solidFill>
                  <a:srgbClr val="000000"/>
                </a:solidFill>
                <a:cs typeface="+mn-cs"/>
              </a:rPr>
              <a:t> </a:t>
            </a:r>
            <a:r>
              <a:rPr lang="tr-TR" sz="2400">
                <a:solidFill>
                  <a:srgbClr val="000000"/>
                </a:solidFill>
                <a:latin typeface="Arial"/>
                <a:cs typeface="+mn-cs"/>
              </a:rPr>
              <a:t>ü</a:t>
            </a:r>
            <a:r>
              <a:rPr lang="tr-TR" sz="2400">
                <a:solidFill>
                  <a:srgbClr val="000000"/>
                </a:solidFill>
                <a:cs typeface="+mn-cs"/>
              </a:rPr>
              <a:t>p</a:t>
            </a:r>
            <a:r>
              <a:rPr lang="tr-TR" sz="2400">
                <a:solidFill>
                  <a:srgbClr val="000000"/>
                </a:solidFill>
                <a:latin typeface="Arial"/>
                <a:cs typeface="+mn-cs"/>
              </a:rPr>
              <a:t>ü</a:t>
            </a:r>
            <a:r>
              <a:rPr lang="tr-TR" sz="2400">
                <a:solidFill>
                  <a:srgbClr val="000000"/>
                </a:solidFill>
                <a:cs typeface="+mn-cs"/>
              </a:rPr>
              <a:t>r</a:t>
            </a:r>
            <a:endParaRPr lang="tr-TR" sz="2400">
              <a:latin typeface="Times New Roman" pitchFamily="18" charset="0"/>
              <a:cs typeface="+mn-cs"/>
            </a:endParaRPr>
          </a:p>
        </p:txBody>
      </p:sp>
      <p:pic>
        <p:nvPicPr>
          <p:cNvPr id="36870" name="Picture 6" descr="1-39-1-pass"/>
          <p:cNvPicPr>
            <a:picLocks noChangeAspect="1" noChangeArrowheads="1"/>
          </p:cNvPicPr>
          <p:nvPr/>
        </p:nvPicPr>
        <p:blipFill>
          <a:blip r:embed="rId4"/>
          <a:srcRect/>
          <a:stretch>
            <a:fillRect/>
          </a:stretch>
        </p:blipFill>
        <p:spPr bwMode="auto">
          <a:xfrm>
            <a:off x="1116013" y="1125538"/>
            <a:ext cx="7056437" cy="4824412"/>
          </a:xfrm>
          <a:prstGeom prst="rect">
            <a:avLst/>
          </a:prstGeom>
          <a:solidFill>
            <a:srgbClr val="FFCC99"/>
          </a:solidFill>
          <a:ln w="9525">
            <a:noFill/>
            <a:miter lim="800000"/>
            <a:headEnd/>
            <a:tailEnd/>
          </a:ln>
        </p:spPr>
      </p:pic>
      <p:pic>
        <p:nvPicPr>
          <p:cNvPr id="36871" name="Picture 7"/>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500"/>
                                  </p:stCondLst>
                                  <p:childTnLst>
                                    <p:set>
                                      <p:cBhvr>
                                        <p:cTn id="6" dur="1" fill="hold">
                                          <p:stCondLst>
                                            <p:cond delay="0"/>
                                          </p:stCondLst>
                                        </p:cTn>
                                        <p:tgtEl>
                                          <p:spTgt spid="36868"/>
                                        </p:tgtEl>
                                        <p:attrNameLst>
                                          <p:attrName>style.visibility</p:attrName>
                                        </p:attrNameLst>
                                      </p:cBhvr>
                                      <p:to>
                                        <p:strVal val="visible"/>
                                      </p:to>
                                    </p:set>
                                    <p:animEffect transition="in" filter="box(out)">
                                      <p:cBhvr>
                                        <p:cTn id="7" dur="3000"/>
                                        <p:tgtEl>
                                          <p:spTgt spid="36868"/>
                                        </p:tgtEl>
                                      </p:cBhvr>
                                    </p:animEffect>
                                  </p:childTnLst>
                                </p:cTn>
                              </p:par>
                            </p:childTnLst>
                          </p:cTn>
                        </p:par>
                        <p:par>
                          <p:cTn id="8" fill="hold">
                            <p:stCondLst>
                              <p:cond delay="4500"/>
                            </p:stCondLst>
                            <p:childTnLst>
                              <p:par>
                                <p:cTn id="9" presetID="22" presetClass="entr" presetSubtype="1" fill="hold" grpId="0" nodeType="afterEffect">
                                  <p:stCondLst>
                                    <p:cond delay="500"/>
                                  </p:stCondLst>
                                  <p:childTnLst>
                                    <p:set>
                                      <p:cBhvr>
                                        <p:cTn id="10" dur="1" fill="hold">
                                          <p:stCondLst>
                                            <p:cond delay="0"/>
                                          </p:stCondLst>
                                        </p:cTn>
                                        <p:tgtEl>
                                          <p:spTgt spid="36869"/>
                                        </p:tgtEl>
                                        <p:attrNameLst>
                                          <p:attrName>style.visibility</p:attrName>
                                        </p:attrNameLst>
                                      </p:cBhvr>
                                      <p:to>
                                        <p:strVal val="visible"/>
                                      </p:to>
                                    </p:set>
                                    <p:animEffect transition="in" filter="wipe(up)">
                                      <p:cBhvr>
                                        <p:cTn id="11" dur="2000"/>
                                        <p:tgtEl>
                                          <p:spTgt spid="36869"/>
                                        </p:tgtEl>
                                      </p:cBhvr>
                                    </p:animEffect>
                                  </p:childTnLst>
                                </p:cTn>
                              </p:par>
                            </p:childTnLst>
                          </p:cTn>
                        </p:par>
                        <p:par>
                          <p:cTn id="12" fill="hold">
                            <p:stCondLst>
                              <p:cond delay="7000"/>
                            </p:stCondLst>
                            <p:childTnLst>
                              <p:par>
                                <p:cTn id="13" presetID="22" presetClass="entr" presetSubtype="1" fill="hold" nodeType="afterEffect">
                                  <p:stCondLst>
                                    <p:cond delay="7000"/>
                                  </p:stCondLst>
                                  <p:childTnLst>
                                    <p:set>
                                      <p:cBhvr>
                                        <p:cTn id="14" dur="1" fill="hold">
                                          <p:stCondLst>
                                            <p:cond delay="0"/>
                                          </p:stCondLst>
                                        </p:cTn>
                                        <p:tgtEl>
                                          <p:spTgt spid="36870"/>
                                        </p:tgtEl>
                                        <p:attrNameLst>
                                          <p:attrName>style.visibility</p:attrName>
                                        </p:attrNameLst>
                                      </p:cBhvr>
                                      <p:to>
                                        <p:strVal val="visible"/>
                                      </p:to>
                                    </p:set>
                                    <p:animEffect transition="in" filter="wipe(up)">
                                      <p:cBhvr>
                                        <p:cTn id="15" dur="1000"/>
                                        <p:tgtEl>
                                          <p:spTgt spid="36870"/>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6871"/>
                                        </p:tgtEl>
                                        <p:attrNameLst>
                                          <p:attrName>style.visibility</p:attrName>
                                        </p:attrNameLst>
                                      </p:cBhvr>
                                      <p:to>
                                        <p:strVal val="visible"/>
                                      </p:to>
                                    </p:set>
                                    <p:animEffect transition="in" filter="wedge">
                                      <p:cBhvr>
                                        <p:cTn id="20" dur="20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6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w="12700" algn="ctr">
            <a:noFill/>
            <a:miter lim="800000"/>
            <a:headEnd/>
            <a:tailEnd/>
          </a:ln>
          <a:effectLst>
            <a:outerShdw sy="50000" rotWithShape="0">
              <a:srgbClr val="9999FF">
                <a:alpha val="50000"/>
              </a:srgbClr>
            </a:outerShdw>
          </a:effectLst>
        </p:spPr>
        <p:txBody>
          <a:bodyPr wrap="none" anchor="ctr">
            <a:spAutoFit/>
          </a:bodyPr>
          <a:lstStyle/>
          <a:p>
            <a:pPr>
              <a:defRPr/>
            </a:pPr>
            <a:endParaRPr lang="tr-TR">
              <a:cs typeface="+mn-cs"/>
            </a:endParaRPr>
          </a:p>
        </p:txBody>
      </p:sp>
      <p:sp>
        <p:nvSpPr>
          <p:cNvPr id="5" name="Rectangle 3"/>
          <p:cNvSpPr>
            <a:spLocks noChangeArrowheads="1"/>
          </p:cNvSpPr>
          <p:nvPr/>
        </p:nvSpPr>
        <p:spPr bwMode="auto">
          <a:xfrm>
            <a:off x="0" y="0"/>
            <a:ext cx="9144000" cy="0"/>
          </a:xfrm>
          <a:prstGeom prst="rect">
            <a:avLst/>
          </a:prstGeom>
          <a:noFill/>
          <a:ln w="12700" algn="ctr">
            <a:noFill/>
            <a:miter lim="800000"/>
            <a:headEnd/>
            <a:tailEnd/>
          </a:ln>
          <a:effectLst>
            <a:outerShdw sy="50000" rotWithShape="0">
              <a:srgbClr val="9999FF">
                <a:alpha val="50000"/>
              </a:srgbClr>
            </a:outerShdw>
          </a:effectLst>
        </p:spPr>
        <p:txBody>
          <a:bodyPr wrap="none" anchor="ctr">
            <a:spAutoFit/>
          </a:bodyPr>
          <a:lstStyle/>
          <a:p>
            <a:pPr>
              <a:defRPr/>
            </a:pPr>
            <a:endParaRPr lang="tr-TR">
              <a:cs typeface="+mn-cs"/>
            </a:endParaRPr>
          </a:p>
        </p:txBody>
      </p:sp>
      <p:sp>
        <p:nvSpPr>
          <p:cNvPr id="6" name="Rectangle 4"/>
          <p:cNvSpPr>
            <a:spLocks noChangeArrowheads="1"/>
          </p:cNvSpPr>
          <p:nvPr/>
        </p:nvSpPr>
        <p:spPr bwMode="auto">
          <a:xfrm>
            <a:off x="0" y="6996113"/>
            <a:ext cx="9144000" cy="0"/>
          </a:xfrm>
          <a:prstGeom prst="rect">
            <a:avLst/>
          </a:prstGeom>
          <a:noFill/>
          <a:ln w="12700" algn="ctr">
            <a:noFill/>
            <a:miter lim="800000"/>
            <a:headEnd/>
            <a:tailEnd/>
          </a:ln>
          <a:effectLst>
            <a:outerShdw sy="50000" rotWithShape="0">
              <a:srgbClr val="9999FF">
                <a:alpha val="50000"/>
              </a:srgbClr>
            </a:outerShdw>
          </a:effectLst>
        </p:spPr>
        <p:txBody>
          <a:bodyPr wrap="none" anchor="ctr">
            <a:spAutoFit/>
          </a:bodyPr>
          <a:lstStyle/>
          <a:p>
            <a:pPr>
              <a:defRPr/>
            </a:pPr>
            <a:endParaRPr lang="tr-TR" sz="2400">
              <a:latin typeface="Times New Roman" pitchFamily="18" charset="0"/>
              <a:cs typeface="+mn-cs"/>
            </a:endParaRPr>
          </a:p>
        </p:txBody>
      </p:sp>
      <p:sp>
        <p:nvSpPr>
          <p:cNvPr id="7" name="Rectangle 5"/>
          <p:cNvSpPr>
            <a:spLocks noChangeArrowheads="1"/>
          </p:cNvSpPr>
          <p:nvPr/>
        </p:nvSpPr>
        <p:spPr bwMode="auto">
          <a:xfrm>
            <a:off x="0" y="285750"/>
            <a:ext cx="8208963" cy="6309420"/>
          </a:xfrm>
          <a:prstGeom prst="rect">
            <a:avLst/>
          </a:prstGeom>
          <a:noFill/>
          <a:ln w="12700" algn="ctr">
            <a:noFill/>
            <a:miter lim="800000"/>
            <a:headEnd/>
            <a:tailEnd/>
          </a:ln>
          <a:effectLst/>
        </p:spPr>
        <p:txBody>
          <a:bodyPr lIns="899829" rIns="439599" bIns="0" anchor="ctr">
            <a:spAutoFit/>
          </a:bodyPr>
          <a:lstStyle/>
          <a:p>
            <a:pPr>
              <a:lnSpc>
                <a:spcPct val="110000"/>
              </a:lnSpc>
              <a:tabLst>
                <a:tab pos="895350" algn="l"/>
              </a:tabLst>
              <a:defRPr/>
            </a:pPr>
            <a:r>
              <a:rPr lang="en-GB" u="sng" dirty="0">
                <a:solidFill>
                  <a:srgbClr val="FFFF00"/>
                </a:solidFill>
                <a:latin typeface="Times New Roman" pitchFamily="18" charset="0"/>
                <a:cs typeface="+mn-cs"/>
              </a:rPr>
              <a:t>YANGIN ANINDA:</a:t>
            </a:r>
            <a:endParaRPr lang="tr-TR" u="sng" dirty="0">
              <a:solidFill>
                <a:srgbClr val="FFFF00"/>
              </a:solidFill>
              <a:latin typeface="Times New Roman" pitchFamily="18" charset="0"/>
              <a:cs typeface="+mn-cs"/>
            </a:endParaRPr>
          </a:p>
          <a:p>
            <a:pPr>
              <a:lnSpc>
                <a:spcPct val="110000"/>
              </a:lnSpc>
              <a:buFontTx/>
              <a:buBlip>
                <a:blip r:embed="rId2"/>
              </a:buBlip>
              <a:tabLst>
                <a:tab pos="895350" algn="l"/>
              </a:tabLst>
              <a:defRPr/>
            </a:pPr>
            <a:r>
              <a:rPr lang="tr-TR" sz="1600" dirty="0">
                <a:latin typeface="Times New Roman" pitchFamily="18" charset="0"/>
                <a:cs typeface="+mn-cs"/>
              </a:rPr>
              <a:t>  </a:t>
            </a:r>
            <a:r>
              <a:rPr lang="en-GB" sz="1600" dirty="0" err="1">
                <a:solidFill>
                  <a:schemeClr val="bg1"/>
                </a:solidFill>
                <a:latin typeface="Times New Roman" pitchFamily="18" charset="0"/>
                <a:cs typeface="+mn-cs"/>
              </a:rPr>
              <a:t>Soğukkanlı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olunuz</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Önce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kendinizi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emniyete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alınız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Yangın küçükse </a:t>
            </a:r>
            <a:r>
              <a:rPr lang="en-GB" sz="1600" dirty="0">
                <a:solidFill>
                  <a:schemeClr val="bg1"/>
                </a:solidFill>
                <a:latin typeface="Times New Roman" pitchFamily="18" charset="0"/>
                <a:cs typeface="+mn-cs"/>
              </a:rPr>
              <a:t>en </a:t>
            </a:r>
            <a:r>
              <a:rPr lang="en-GB" sz="1600" dirty="0" err="1">
                <a:solidFill>
                  <a:schemeClr val="bg1"/>
                </a:solidFill>
                <a:latin typeface="Times New Roman" pitchFamily="18" charset="0"/>
                <a:cs typeface="+mn-cs"/>
              </a:rPr>
              <a:t>yakın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yangın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söndürücüyü</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alarak</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tehlikeye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atılmadan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doğru</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şekilde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müdahale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edeniz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Tehlike büyükse </a:t>
            </a:r>
            <a:r>
              <a:rPr lang="tr-TR" sz="1600" u="sng" dirty="0">
                <a:solidFill>
                  <a:schemeClr val="bg1"/>
                </a:solidFill>
                <a:latin typeface="Times New Roman" pitchFamily="18" charset="0"/>
                <a:cs typeface="+mn-cs"/>
              </a:rPr>
              <a:t>y</a:t>
            </a:r>
            <a:r>
              <a:rPr lang="en-GB" sz="1600" u="sng" dirty="0" err="1">
                <a:solidFill>
                  <a:schemeClr val="bg1"/>
                </a:solidFill>
                <a:latin typeface="Times New Roman" pitchFamily="18" charset="0"/>
                <a:cs typeface="+mn-cs"/>
              </a:rPr>
              <a:t>angın</a:t>
            </a:r>
            <a:r>
              <a:rPr lang="en-GB" sz="1600" u="sng" dirty="0">
                <a:solidFill>
                  <a:schemeClr val="bg1"/>
                </a:solidFill>
                <a:latin typeface="Times New Roman" pitchFamily="18" charset="0"/>
                <a:cs typeface="+mn-cs"/>
              </a:rPr>
              <a:t> </a:t>
            </a:r>
            <a:r>
              <a:rPr lang="tr-TR" sz="1600" u="sng" dirty="0">
                <a:solidFill>
                  <a:schemeClr val="bg1"/>
                </a:solidFill>
                <a:latin typeface="Times New Roman" pitchFamily="18" charset="0"/>
                <a:cs typeface="+mn-cs"/>
              </a:rPr>
              <a:t>a</a:t>
            </a:r>
            <a:r>
              <a:rPr lang="en-GB" sz="1600" u="sng" dirty="0" err="1">
                <a:solidFill>
                  <a:schemeClr val="bg1"/>
                </a:solidFill>
                <a:latin typeface="Times New Roman" pitchFamily="18" charset="0"/>
                <a:cs typeface="+mn-cs"/>
              </a:rPr>
              <a:t>larm</a:t>
            </a:r>
            <a:r>
              <a:rPr lang="en-GB" sz="1600" u="sng" dirty="0">
                <a:solidFill>
                  <a:schemeClr val="bg1"/>
                </a:solidFill>
                <a:latin typeface="Times New Roman" pitchFamily="18" charset="0"/>
                <a:cs typeface="+mn-cs"/>
              </a:rPr>
              <a:t> </a:t>
            </a:r>
            <a:r>
              <a:rPr lang="tr-TR" sz="1600" u="sng" dirty="0">
                <a:solidFill>
                  <a:schemeClr val="bg1"/>
                </a:solidFill>
                <a:latin typeface="Times New Roman" pitchFamily="18" charset="0"/>
                <a:cs typeface="+mn-cs"/>
              </a:rPr>
              <a:t>butonuna</a:t>
            </a:r>
            <a:r>
              <a:rPr lang="en-GB" sz="1600" dirty="0">
                <a:solidFill>
                  <a:schemeClr val="bg1"/>
                </a:solidFill>
                <a:latin typeface="Times New Roman" pitchFamily="18" charset="0"/>
                <a:cs typeface="+mn-cs"/>
              </a:rPr>
              <a:t> </a:t>
            </a:r>
            <a:r>
              <a:rPr lang="tr-TR" sz="1600" dirty="0">
                <a:solidFill>
                  <a:schemeClr val="bg1"/>
                </a:solidFill>
                <a:latin typeface="Times New Roman" pitchFamily="18" charset="0"/>
                <a:cs typeface="+mn-cs"/>
              </a:rPr>
              <a:t>basınız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tr-TR" sz="1600" dirty="0" smtClean="0">
                <a:solidFill>
                  <a:schemeClr val="bg1"/>
                </a:solidFill>
                <a:latin typeface="Times New Roman" pitchFamily="18" charset="0"/>
                <a:cs typeface="+mn-cs"/>
              </a:rPr>
              <a:t>Yardım </a:t>
            </a:r>
            <a:r>
              <a:rPr lang="tr-TR" sz="1600" dirty="0">
                <a:solidFill>
                  <a:schemeClr val="bg1"/>
                </a:solidFill>
                <a:latin typeface="Times New Roman" pitchFamily="18" charset="0"/>
                <a:cs typeface="+mn-cs"/>
              </a:rPr>
              <a:t>isteyiniz; </a:t>
            </a:r>
            <a:r>
              <a:rPr lang="en-GB" sz="1600" dirty="0">
                <a:solidFill>
                  <a:schemeClr val="bg1"/>
                </a:solidFill>
                <a:latin typeface="Times New Roman" pitchFamily="18" charset="0"/>
                <a:cs typeface="+mn-cs"/>
              </a:rPr>
              <a:t>en </a:t>
            </a:r>
            <a:r>
              <a:rPr lang="en-GB" sz="1600" dirty="0" err="1">
                <a:solidFill>
                  <a:schemeClr val="bg1"/>
                </a:solidFill>
                <a:latin typeface="Times New Roman" pitchFamily="18" charset="0"/>
                <a:cs typeface="+mn-cs"/>
              </a:rPr>
              <a:t>yakın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yetkiliyi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uyarınız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Öncelikle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tehlike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altında</a:t>
            </a:r>
            <a:r>
              <a:rPr lang="en-GB" sz="1600" dirty="0">
                <a:solidFill>
                  <a:schemeClr val="bg1"/>
                </a:solidFill>
                <a:latin typeface="Times New Roman" pitchFamily="18" charset="0"/>
                <a:cs typeface="+mn-cs"/>
              </a:rPr>
              <a:t> </a:t>
            </a:r>
            <a:r>
              <a:rPr lang="en-GB" sz="1600" dirty="0" err="1" smtClean="0">
                <a:solidFill>
                  <a:schemeClr val="bg1"/>
                </a:solidFill>
                <a:latin typeface="Times New Roman" pitchFamily="18" charset="0"/>
                <a:cs typeface="+mn-cs"/>
              </a:rPr>
              <a:t>bulunan</a:t>
            </a:r>
            <a:r>
              <a:rPr lang="tr-TR" sz="1600" dirty="0" err="1" smtClean="0">
                <a:solidFill>
                  <a:schemeClr val="bg1"/>
                </a:solidFill>
                <a:latin typeface="Times New Roman" pitchFamily="18" charset="0"/>
              </a:rPr>
              <a:t>ları</a:t>
            </a:r>
            <a:r>
              <a:rPr lang="tr-TR" sz="1600" dirty="0" smtClean="0">
                <a:solidFill>
                  <a:schemeClr val="bg1"/>
                </a:solidFill>
                <a:latin typeface="Times New Roman" pitchFamily="18" charset="0"/>
              </a:rPr>
              <a:t> </a:t>
            </a:r>
            <a:r>
              <a:rPr lang="en-GB" sz="1600" dirty="0" err="1" smtClean="0">
                <a:solidFill>
                  <a:schemeClr val="bg1"/>
                </a:solidFill>
                <a:latin typeface="Times New Roman" pitchFamily="18" charset="0"/>
                <a:cs typeface="+mn-cs"/>
              </a:rPr>
              <a:t>kurtarınız</a:t>
            </a:r>
            <a:r>
              <a:rPr lang="en-GB" sz="1600" dirty="0" smtClean="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güvenli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bölgeye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çekiniz</a:t>
            </a:r>
            <a:r>
              <a:rPr lang="en-GB" sz="1600" dirty="0">
                <a:solidFill>
                  <a:schemeClr val="bg1"/>
                </a:solidFill>
                <a:latin typeface="Times New Roman" pitchFamily="18" charset="0"/>
                <a:cs typeface="+mn-cs"/>
              </a:rPr>
              <a:t>. </a:t>
            </a:r>
            <a:endParaRPr lang="tr-TR" sz="1600" dirty="0">
              <a:solidFill>
                <a:schemeClr val="bg1"/>
              </a:solidFill>
              <a:latin typeface="Times New Roman" pitchFamily="18" charset="0"/>
              <a:cs typeface="+mn-cs"/>
            </a:endParaRPr>
          </a:p>
          <a:p>
            <a:pPr marL="179388" indent="-179388">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İtfaiyeye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haber</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vermek</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için</a:t>
            </a:r>
            <a:r>
              <a:rPr lang="en-GB" sz="1600" dirty="0">
                <a:solidFill>
                  <a:schemeClr val="bg1"/>
                </a:solidFill>
                <a:latin typeface="Times New Roman" pitchFamily="18" charset="0"/>
                <a:cs typeface="+mn-cs"/>
              </a:rPr>
              <a:t> (</a:t>
            </a:r>
            <a:r>
              <a:rPr lang="en-GB" sz="1600" b="1" dirty="0" smtClean="0">
                <a:solidFill>
                  <a:schemeClr val="bg1"/>
                </a:solidFill>
                <a:latin typeface="Times New Roman" pitchFamily="18" charset="0"/>
                <a:cs typeface="+mn-cs"/>
              </a:rPr>
              <a:t>11</a:t>
            </a:r>
            <a:r>
              <a:rPr lang="tr-TR" sz="1600" b="1" dirty="0" smtClean="0">
                <a:solidFill>
                  <a:schemeClr val="bg1"/>
                </a:solidFill>
                <a:latin typeface="Times New Roman" pitchFamily="18" charset="0"/>
                <a:cs typeface="+mn-cs"/>
              </a:rPr>
              <a:t>2 ACİL ÇAĞRI</a:t>
            </a:r>
            <a:r>
              <a:rPr lang="en-GB" sz="1600" dirty="0" smtClean="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numaraya</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telefon</a:t>
            </a:r>
            <a:r>
              <a:rPr lang="en-GB" sz="1600" dirty="0">
                <a:solidFill>
                  <a:schemeClr val="bg1"/>
                </a:solidFill>
                <a:latin typeface="Times New Roman" pitchFamily="18" charset="0"/>
                <a:cs typeface="+mn-cs"/>
              </a:rPr>
              <a:t> </a:t>
            </a:r>
            <a:r>
              <a:rPr lang="en-GB" sz="1600" dirty="0" err="1" smtClean="0">
                <a:solidFill>
                  <a:schemeClr val="bg1"/>
                </a:solidFill>
                <a:latin typeface="Times New Roman" pitchFamily="18" charset="0"/>
                <a:cs typeface="+mn-cs"/>
              </a:rPr>
              <a:t>ediniz</a:t>
            </a:r>
            <a:r>
              <a:rPr lang="en-GB" sz="1600" dirty="0" smtClean="0">
                <a:solidFill>
                  <a:schemeClr val="bg1"/>
                </a:solidFill>
                <a:latin typeface="Times New Roman" pitchFamily="18" charset="0"/>
                <a:cs typeface="+mn-cs"/>
              </a:rPr>
              <a:t>.</a:t>
            </a:r>
            <a:r>
              <a:rPr lang="tr-TR" sz="1600" dirty="0" smtClean="0">
                <a:solidFill>
                  <a:schemeClr val="bg1"/>
                </a:solidFill>
                <a:latin typeface="Times New Roman" pitchFamily="18" charset="0"/>
                <a:cs typeface="+mn-cs"/>
              </a:rPr>
              <a:t>       Hızlı </a:t>
            </a:r>
            <a:r>
              <a:rPr lang="tr-TR" sz="1600" dirty="0" smtClean="0">
                <a:solidFill>
                  <a:schemeClr val="bg1"/>
                </a:solidFill>
                <a:latin typeface="Times New Roman" pitchFamily="18" charset="0"/>
              </a:rPr>
              <a:t>i</a:t>
            </a:r>
            <a:r>
              <a:rPr lang="en-GB" sz="1600" dirty="0" err="1" smtClean="0">
                <a:solidFill>
                  <a:schemeClr val="bg1"/>
                </a:solidFill>
                <a:latin typeface="Times New Roman" pitchFamily="18" charset="0"/>
                <a:cs typeface="+mn-cs"/>
              </a:rPr>
              <a:t>letişim</a:t>
            </a:r>
            <a:r>
              <a:rPr lang="en-GB" sz="1600" dirty="0" smtClean="0">
                <a:solidFill>
                  <a:schemeClr val="bg1"/>
                </a:solidFill>
                <a:latin typeface="Times New Roman" pitchFamily="18" charset="0"/>
                <a:cs typeface="+mn-cs"/>
              </a:rPr>
              <a:t> </a:t>
            </a:r>
            <a:r>
              <a:rPr lang="tr-TR" sz="1600" dirty="0" smtClean="0">
                <a:solidFill>
                  <a:schemeClr val="bg1"/>
                </a:solidFill>
                <a:latin typeface="Times New Roman" pitchFamily="18" charset="0"/>
                <a:cs typeface="+mn-cs"/>
              </a:rPr>
              <a:t>için </a:t>
            </a:r>
            <a:r>
              <a:rPr lang="tr-TR" sz="1600" dirty="0" smtClean="0">
                <a:solidFill>
                  <a:schemeClr val="bg1"/>
                </a:solidFill>
                <a:latin typeface="Times New Roman" pitchFamily="18" charset="0"/>
              </a:rPr>
              <a:t>s</a:t>
            </a:r>
            <a:r>
              <a:rPr lang="en-GB" sz="1600" dirty="0" err="1" smtClean="0">
                <a:solidFill>
                  <a:schemeClr val="bg1"/>
                </a:solidFill>
                <a:latin typeface="Times New Roman" pitchFamily="18" charset="0"/>
                <a:cs typeface="+mn-cs"/>
              </a:rPr>
              <a:t>antral</a:t>
            </a:r>
            <a:r>
              <a:rPr lang="tr-TR" sz="1600" dirty="0" smtClean="0">
                <a:solidFill>
                  <a:schemeClr val="bg1"/>
                </a:solidFill>
                <a:latin typeface="Times New Roman" pitchFamily="18" charset="0"/>
                <a:cs typeface="+mn-cs"/>
              </a:rPr>
              <a:t>i (0)</a:t>
            </a:r>
            <a:r>
              <a:rPr lang="tr-TR" sz="1600" dirty="0" smtClean="0">
                <a:solidFill>
                  <a:schemeClr val="bg1"/>
                </a:solidFill>
                <a:latin typeface="Times New Roman" pitchFamily="18" charset="0"/>
              </a:rPr>
              <a:t> arayınız.</a:t>
            </a:r>
            <a:endParaRPr lang="tr-TR" sz="1600" dirty="0">
              <a:solidFill>
                <a:schemeClr val="bg1"/>
              </a:solidFill>
              <a:latin typeface="Times New Roman" pitchFamily="18" charset="0"/>
              <a:cs typeface="+mn-cs"/>
            </a:endParaRPr>
          </a:p>
          <a:p>
            <a:pPr lvl="1">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smtClean="0">
                <a:solidFill>
                  <a:schemeClr val="bg1"/>
                </a:solidFill>
                <a:latin typeface="Times New Roman" pitchFamily="18" charset="0"/>
                <a:cs typeface="+mn-cs"/>
              </a:rPr>
              <a:t>Yangının</a:t>
            </a:r>
            <a:r>
              <a:rPr lang="en-GB" sz="1600" dirty="0" smtClean="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cinsini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bildiriniz</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tıbbi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malzeme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akaryakıt</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katı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madde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elektrik</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gaz</a:t>
            </a:r>
            <a:r>
              <a:rPr lang="en-GB" sz="1600" dirty="0">
                <a:solidFill>
                  <a:schemeClr val="bg1"/>
                </a:solidFill>
                <a:latin typeface="Times New Roman" pitchFamily="18" charset="0"/>
                <a:cs typeface="+mn-cs"/>
              </a:rPr>
              <a:t> vs.).	</a:t>
            </a:r>
            <a:endParaRPr lang="tr-TR" sz="1600" dirty="0">
              <a:solidFill>
                <a:schemeClr val="bg1"/>
              </a:solidFill>
              <a:latin typeface="Times New Roman" pitchFamily="18" charset="0"/>
              <a:cs typeface="+mn-cs"/>
            </a:endParaRPr>
          </a:p>
          <a:p>
            <a:pPr lvl="1">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Yangın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yerini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adınızı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adresi</a:t>
            </a:r>
            <a:r>
              <a:rPr lang="en-GB" sz="1600" dirty="0">
                <a:solidFill>
                  <a:schemeClr val="bg1"/>
                </a:solidFill>
                <a:latin typeface="Times New Roman" pitchFamily="18" charset="0"/>
                <a:cs typeface="+mn-cs"/>
              </a:rPr>
              <a:t> en </a:t>
            </a:r>
            <a:r>
              <a:rPr lang="en-GB" sz="1600" dirty="0" err="1">
                <a:solidFill>
                  <a:schemeClr val="bg1"/>
                </a:solidFill>
                <a:latin typeface="Times New Roman" pitchFamily="18" charset="0"/>
                <a:cs typeface="+mn-cs"/>
              </a:rPr>
              <a:t>kısa</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a:t>
            </a:r>
            <a:r>
              <a:rPr lang="en-GB" sz="1600" dirty="0">
                <a:solidFill>
                  <a:schemeClr val="bg1"/>
                </a:solidFill>
                <a:latin typeface="Times New Roman" pitchFamily="18" charset="0"/>
                <a:cs typeface="+mn-cs"/>
              </a:rPr>
              <a:t> en </a:t>
            </a:r>
            <a:r>
              <a:rPr lang="en-GB" sz="1600" dirty="0" err="1">
                <a:solidFill>
                  <a:schemeClr val="bg1"/>
                </a:solidFill>
                <a:latin typeface="Times New Roman" pitchFamily="18" charset="0"/>
                <a:cs typeface="+mn-cs"/>
              </a:rPr>
              <a:t>doğru</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şekilde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bildiriniz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Yangını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çevrenizdekilere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duyurunuz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marL="268288" indent="-268288">
              <a:lnSpc>
                <a:spcPct val="110000"/>
              </a:lnSpc>
              <a:buFontTx/>
              <a:buBlip>
                <a:blip r:embed="rId2"/>
              </a:buBlip>
              <a:tabLst>
                <a:tab pos="895350" algn="l"/>
              </a:tabLst>
              <a:defRPr/>
            </a:pPr>
            <a:r>
              <a:rPr lang="en-GB" sz="1600" dirty="0" smtClean="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Gerekiyorsa</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sadece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gündüzleri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itfaiye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gelinceye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kadar</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binanın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elektrik</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sigortasını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kapatınız</a:t>
            </a:r>
            <a:r>
              <a:rPr lang="en-GB" sz="1600" dirty="0">
                <a:solidFill>
                  <a:schemeClr val="bg1"/>
                </a:solidFill>
                <a:latin typeface="Times New Roman" pitchFamily="18" charset="0"/>
                <a:cs typeface="+mn-cs"/>
              </a:rPr>
              <a:t>. </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Yangının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yayılmasını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önlemek</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için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kapı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pencereleri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kapatınız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Görevlilerden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başkasının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yangın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alanına</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girmelerine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engel</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olunuz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buFontTx/>
              <a:buBlip>
                <a:blip r:embed="rId2"/>
              </a:buBlip>
              <a:tabLst>
                <a:tab pos="895350" algn="l"/>
              </a:tabLst>
              <a:defRPr/>
            </a:pPr>
            <a:r>
              <a:rPr lang="tr-TR"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Acil</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bir</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tahliye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için</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hazır</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olunuz</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Çıkış</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kapıları</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acil</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çıkış</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merdivenlerini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kontrol</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ediniz</a:t>
            </a:r>
            <a:r>
              <a:rPr lang="en-GB" sz="1600" dirty="0">
                <a:solidFill>
                  <a:schemeClr val="bg1"/>
                </a:solidFill>
                <a:latin typeface="Times New Roman" pitchFamily="18" charset="0"/>
                <a:cs typeface="+mn-cs"/>
              </a:rPr>
              <a:t>. </a:t>
            </a:r>
            <a:r>
              <a:rPr lang="tr-TR" sz="1600" dirty="0">
                <a:solidFill>
                  <a:schemeClr val="bg1"/>
                </a:solidFill>
                <a:latin typeface="Times New Roman" pitchFamily="18" charset="0"/>
                <a:cs typeface="+mn-cs"/>
              </a:rPr>
              <a:t>Çevredekileri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sakinleştirip</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bilgi</a:t>
            </a:r>
            <a:r>
              <a:rPr lang="en-GB" sz="1600" dirty="0">
                <a:solidFill>
                  <a:schemeClr val="bg1"/>
                </a:solidFill>
                <a:latin typeface="Times New Roman" pitchFamily="18" charset="0"/>
                <a:cs typeface="+mn-cs"/>
              </a:rPr>
              <a:t> </a:t>
            </a:r>
            <a:r>
              <a:rPr lang="en-GB" sz="1600" dirty="0" err="1">
                <a:solidFill>
                  <a:schemeClr val="bg1"/>
                </a:solidFill>
                <a:latin typeface="Times New Roman" pitchFamily="18" charset="0"/>
                <a:cs typeface="+mn-cs"/>
              </a:rPr>
              <a:t>veriniz</a:t>
            </a:r>
            <a:r>
              <a:rPr lang="en-GB" sz="1600" dirty="0">
                <a:solidFill>
                  <a:schemeClr val="bg1"/>
                </a:solidFill>
                <a:latin typeface="Times New Roman" pitchFamily="18" charset="0"/>
                <a:cs typeface="+mn-cs"/>
              </a:rPr>
              <a:t>.</a:t>
            </a:r>
            <a:endParaRPr lang="tr-TR" sz="1600" dirty="0">
              <a:solidFill>
                <a:schemeClr val="bg1"/>
              </a:solidFill>
              <a:latin typeface="Times New Roman" pitchFamily="18" charset="0"/>
              <a:cs typeface="+mn-cs"/>
            </a:endParaRPr>
          </a:p>
          <a:p>
            <a:pPr>
              <a:lnSpc>
                <a:spcPct val="110000"/>
              </a:lnSpc>
              <a:tabLst>
                <a:tab pos="895350" algn="l"/>
              </a:tabLst>
              <a:defRPr/>
            </a:pPr>
            <a:r>
              <a:rPr lang="tr-TR" sz="2000" dirty="0">
                <a:solidFill>
                  <a:srgbClr val="FF6600"/>
                </a:solidFill>
                <a:effectLst>
                  <a:outerShdw blurRad="38100" dist="38100" dir="2700000" algn="tl">
                    <a:srgbClr val="000000"/>
                  </a:outerShdw>
                </a:effectLst>
                <a:latin typeface="Tahoma" pitchFamily="34" charset="0"/>
                <a:cs typeface="+mn-cs"/>
              </a:rPr>
              <a:t>ÖZEL GÜVENLİK/YÖNETİCİLER/NÖBETÇİ PERSONEL</a:t>
            </a:r>
          </a:p>
          <a:p>
            <a:pPr>
              <a:lnSpc>
                <a:spcPct val="110000"/>
              </a:lnSpc>
              <a:tabLst>
                <a:tab pos="895350" algn="l"/>
              </a:tabLst>
              <a:defRPr/>
            </a:pPr>
            <a:r>
              <a:rPr lang="en-GB" sz="2000" dirty="0">
                <a:solidFill>
                  <a:srgbClr val="FF6600"/>
                </a:solidFill>
                <a:effectLst>
                  <a:outerShdw blurRad="38100" dist="38100" dir="2700000" algn="tl">
                    <a:srgbClr val="000000"/>
                  </a:outerShdw>
                </a:effectLst>
                <a:latin typeface="Tahoma" pitchFamily="34" charset="0"/>
                <a:cs typeface="+mn-cs"/>
              </a:rPr>
              <a:t>YANGIN İHBAR</a:t>
            </a:r>
            <a:r>
              <a:rPr lang="tr-TR" sz="2000" dirty="0">
                <a:solidFill>
                  <a:srgbClr val="FF6600"/>
                </a:solidFill>
                <a:effectLst>
                  <a:outerShdw blurRad="38100" dist="38100" dir="2700000" algn="tl">
                    <a:srgbClr val="000000"/>
                  </a:outerShdw>
                </a:effectLst>
                <a:latin typeface="Tahoma" pitchFamily="34" charset="0"/>
                <a:cs typeface="+mn-cs"/>
              </a:rPr>
              <a:t>I</a:t>
            </a:r>
            <a:r>
              <a:rPr lang="en-GB" sz="2000" dirty="0">
                <a:solidFill>
                  <a:srgbClr val="FF6600"/>
                </a:solidFill>
                <a:effectLst>
                  <a:outerShdw blurRad="38100" dist="38100" dir="2700000" algn="tl">
                    <a:srgbClr val="000000"/>
                  </a:outerShdw>
                </a:effectLst>
                <a:latin typeface="Tahoma" pitchFamily="34" charset="0"/>
                <a:cs typeface="+mn-cs"/>
              </a:rPr>
              <a:t>: </a:t>
            </a:r>
            <a:r>
              <a:rPr lang="en-GB" sz="2000" b="1" dirty="0" smtClean="0">
                <a:solidFill>
                  <a:srgbClr val="FF6600"/>
                </a:solidFill>
                <a:effectLst>
                  <a:outerShdw blurRad="38100" dist="38100" dir="2700000" algn="tl">
                    <a:srgbClr val="000000"/>
                  </a:outerShdw>
                </a:effectLst>
                <a:latin typeface="Tahoma" pitchFamily="34" charset="0"/>
                <a:cs typeface="+mn-cs"/>
              </a:rPr>
              <a:t>11</a:t>
            </a:r>
            <a:r>
              <a:rPr lang="tr-TR" sz="2000" b="1" dirty="0" smtClean="0">
                <a:solidFill>
                  <a:srgbClr val="FF6600"/>
                </a:solidFill>
                <a:effectLst>
                  <a:outerShdw blurRad="38100" dist="38100" dir="2700000" algn="tl">
                    <a:srgbClr val="000000"/>
                  </a:outerShdw>
                </a:effectLst>
                <a:latin typeface="Tahoma" pitchFamily="34" charset="0"/>
                <a:cs typeface="+mn-cs"/>
              </a:rPr>
              <a:t>2 Acil Çağrı Merkezi</a:t>
            </a:r>
            <a:endParaRPr lang="tr-TR" sz="2000" dirty="0">
              <a:solidFill>
                <a:srgbClr val="FF6600"/>
              </a:solidFill>
              <a:effectLst>
                <a:outerShdw blurRad="38100" dist="38100" dir="2700000" algn="tl">
                  <a:srgbClr val="000000"/>
                </a:outerShdw>
              </a:effectLst>
              <a:latin typeface="Tahoma" pitchFamily="34" charset="0"/>
              <a:cs typeface="+mn-cs"/>
            </a:endParaRPr>
          </a:p>
          <a:p>
            <a:pPr eaLnBrk="0" hangingPunct="0">
              <a:lnSpc>
                <a:spcPct val="110000"/>
              </a:lnSpc>
              <a:buFontTx/>
              <a:buBlip>
                <a:blip r:embed="rId2"/>
              </a:buBlip>
              <a:tabLst>
                <a:tab pos="895350" algn="l"/>
              </a:tabLst>
              <a:defRPr/>
            </a:pPr>
            <a:endParaRPr lang="en-GB" sz="2400" dirty="0">
              <a:solidFill>
                <a:srgbClr val="FFFF00"/>
              </a:solidFill>
              <a:effectLst>
                <a:outerShdw blurRad="38100" dist="38100" dir="2700000" algn="tl">
                  <a:srgbClr val="000000"/>
                </a:outerShdw>
              </a:effectLst>
              <a:latin typeface="Tahoma" pitchFamily="34" charset="0"/>
              <a:cs typeface="+mn-cs"/>
            </a:endParaRPr>
          </a:p>
        </p:txBody>
      </p:sp>
      <p:pic>
        <p:nvPicPr>
          <p:cNvPr id="115718" name="Picture 6" descr="yangin1"/>
          <p:cNvPicPr>
            <a:picLocks noChangeAspect="1" noChangeArrowheads="1"/>
          </p:cNvPicPr>
          <p:nvPr/>
        </p:nvPicPr>
        <p:blipFill>
          <a:blip r:embed="rId3"/>
          <a:srcRect l="29129" r="-2275" b="3424"/>
          <a:stretch>
            <a:fillRect/>
          </a:stretch>
        </p:blipFill>
        <p:spPr bwMode="auto">
          <a:xfrm>
            <a:off x="7072330" y="1285860"/>
            <a:ext cx="615950" cy="649287"/>
          </a:xfrm>
          <a:prstGeom prst="rect">
            <a:avLst/>
          </a:prstGeom>
          <a:solidFill>
            <a:srgbClr val="FFFF99"/>
          </a:solidFill>
          <a:ln w="9525">
            <a:noFill/>
            <a:miter lim="800000"/>
            <a:headEnd/>
            <a:tailEnd/>
          </a:ln>
        </p:spPr>
      </p:pic>
      <p:pic>
        <p:nvPicPr>
          <p:cNvPr id="115719" name="Picture 7" descr="Ürün kodu : I-9403">
            <a:hlinkClick r:id="rId4"/>
          </p:cNvPr>
          <p:cNvPicPr>
            <a:picLocks noChangeAspect="1" noChangeArrowheads="1"/>
          </p:cNvPicPr>
          <p:nvPr/>
        </p:nvPicPr>
        <p:blipFill>
          <a:blip r:embed="rId5"/>
          <a:srcRect l="24133" r="21730" b="1923"/>
          <a:stretch>
            <a:fillRect/>
          </a:stretch>
        </p:blipFill>
        <p:spPr bwMode="auto">
          <a:xfrm>
            <a:off x="7715272" y="1285860"/>
            <a:ext cx="649287" cy="647700"/>
          </a:xfrm>
          <a:prstGeom prst="rect">
            <a:avLst/>
          </a:prstGeom>
          <a:noFill/>
          <a:ln w="9525">
            <a:noFill/>
            <a:miter lim="800000"/>
            <a:headEnd/>
            <a:tailEnd/>
          </a:ln>
        </p:spPr>
      </p:pic>
      <p:sp>
        <p:nvSpPr>
          <p:cNvPr id="115720" name="Line 9"/>
          <p:cNvSpPr>
            <a:spLocks noChangeShapeType="1"/>
          </p:cNvSpPr>
          <p:nvPr/>
        </p:nvSpPr>
        <p:spPr bwMode="auto">
          <a:xfrm>
            <a:off x="6000760" y="1571612"/>
            <a:ext cx="792162" cy="0"/>
          </a:xfrm>
          <a:prstGeom prst="line">
            <a:avLst/>
          </a:prstGeom>
          <a:noFill/>
          <a:ln w="9525">
            <a:solidFill>
              <a:srgbClr val="66FF33"/>
            </a:solidFill>
            <a:round/>
            <a:headEnd/>
            <a:tailEnd type="triangle" w="med" len="med"/>
          </a:ln>
        </p:spPr>
        <p:txBody>
          <a:bodyPr wrap="none" anchor="ctr"/>
          <a:lstStyle/>
          <a:p>
            <a:endParaRPr lang="tr-T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Başlık"/>
          <p:cNvSpPr>
            <a:spLocks noGrp="1"/>
          </p:cNvSpPr>
          <p:nvPr>
            <p:ph type="title"/>
          </p:nvPr>
        </p:nvSpPr>
        <p:spPr>
          <a:xfrm>
            <a:off x="3143240" y="214290"/>
            <a:ext cx="2143140" cy="785818"/>
          </a:xfrm>
        </p:spPr>
        <p:txBody>
          <a:bodyPr>
            <a:normAutofit/>
          </a:bodyPr>
          <a:lstStyle/>
          <a:p>
            <a:pPr eaLnBrk="1" hangingPunct="1">
              <a:defRPr/>
            </a:pPr>
            <a:r>
              <a:rPr lang="tr-TR" sz="3200" b="1" dirty="0">
                <a:solidFill>
                  <a:schemeClr val="accent6">
                    <a:lumMod val="75000"/>
                  </a:schemeClr>
                </a:solidFill>
                <a:effectLst>
                  <a:outerShdw blurRad="38100" dist="38100" dir="2700000" algn="tl">
                    <a:srgbClr val="000000">
                      <a:alpha val="43137"/>
                    </a:srgbClr>
                  </a:outerShdw>
                </a:effectLst>
                <a:latin typeface="+mn-lt"/>
              </a:rPr>
              <a:t>Tahliye</a:t>
            </a:r>
          </a:p>
        </p:txBody>
      </p:sp>
      <p:graphicFrame>
        <p:nvGraphicFramePr>
          <p:cNvPr id="12" name="8 İçerik Yer Tutucusu"/>
          <p:cNvGraphicFramePr>
            <a:graphicFrameLocks noGrp="1"/>
          </p:cNvGraphicFramePr>
          <p:nvPr>
            <p:ph sz="half" idx="1"/>
          </p:nvPr>
        </p:nvGraphicFramePr>
        <p:xfrm>
          <a:off x="1876404" y="715962"/>
          <a:ext cx="4648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5"/>
          <p:cNvSpPr txBox="1"/>
          <p:nvPr/>
        </p:nvSpPr>
        <p:spPr>
          <a:xfrm>
            <a:off x="571472" y="4929198"/>
            <a:ext cx="8215370" cy="1200329"/>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tr-TR" b="1" dirty="0">
                <a:solidFill>
                  <a:srgbClr val="FF0000"/>
                </a:solidFill>
                <a:latin typeface="Arial" pitchFamily="34" charset="0"/>
                <a:cs typeface="Arial" pitchFamily="34" charset="0"/>
              </a:rPr>
              <a:t>Tahliye:</a:t>
            </a:r>
            <a:r>
              <a:rPr lang="tr-TR" dirty="0">
                <a:solidFill>
                  <a:srgbClr val="FF0000"/>
                </a:solidFill>
                <a:latin typeface="Arial" pitchFamily="34" charset="0"/>
                <a:cs typeface="Arial" pitchFamily="34" charset="0"/>
              </a:rPr>
              <a:t>Binanın bir bölümünde veya tamamında risk alan haline gelmiş kısımlarında bulunan insanların ve diğer canlıların, bina içerisindeki güvenli alanlara veya bina dışarısındaki güvenli bölgelere </a:t>
            </a:r>
            <a:r>
              <a:rPr lang="tr-TR" dirty="0">
                <a:solidFill>
                  <a:srgbClr val="FF0000"/>
                </a:solidFill>
                <a:effectLst>
                  <a:outerShdw blurRad="38100" dist="38100" dir="2700000" algn="tl">
                    <a:srgbClr val="000000">
                      <a:alpha val="43137"/>
                    </a:srgbClr>
                  </a:outerShdw>
                </a:effectLst>
                <a:latin typeface="Arial" pitchFamily="34" charset="0"/>
                <a:cs typeface="Arial" pitchFamily="34" charset="0"/>
              </a:rPr>
              <a:t>HIZLI,SAKİN VE SERİ</a:t>
            </a:r>
            <a:r>
              <a:rPr lang="tr-TR" dirty="0">
                <a:solidFill>
                  <a:srgbClr val="FF0000"/>
                </a:solidFill>
                <a:latin typeface="Arial" pitchFamily="34" charset="0"/>
                <a:cs typeface="Arial" pitchFamily="34" charset="0"/>
              </a:rPr>
              <a:t> bir şekilde taşınmasıdır.</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Başlık"/>
          <p:cNvSpPr>
            <a:spLocks noGrp="1"/>
          </p:cNvSpPr>
          <p:nvPr>
            <p:ph type="title"/>
          </p:nvPr>
        </p:nvSpPr>
        <p:spPr>
          <a:xfrm>
            <a:off x="577821" y="0"/>
            <a:ext cx="2057400" cy="715963"/>
          </a:xfrm>
        </p:spPr>
        <p:txBody>
          <a:bodyPr/>
          <a:lstStyle/>
          <a:p>
            <a:pPr eaLnBrk="1" hangingPunct="1">
              <a:defRPr/>
            </a:pPr>
            <a:r>
              <a:rPr lang="tr-TR" sz="4000" b="1" dirty="0">
                <a:latin typeface="+mn-lt"/>
              </a:rPr>
              <a:t>Tahliye</a:t>
            </a:r>
          </a:p>
        </p:txBody>
      </p:sp>
      <p:sp>
        <p:nvSpPr>
          <p:cNvPr id="17" name="16 Dikdörtgen"/>
          <p:cNvSpPr/>
          <p:nvPr/>
        </p:nvSpPr>
        <p:spPr>
          <a:xfrm>
            <a:off x="428596" y="782638"/>
            <a:ext cx="8362950" cy="4895850"/>
          </a:xfrm>
          <a:prstGeom prst="rect">
            <a:avLst/>
          </a:prstGeom>
          <a:solidFill>
            <a:srgbClr val="E3183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300"/>
              </a:spcBef>
              <a:spcAft>
                <a:spcPts val="0"/>
              </a:spcAft>
              <a:defRPr/>
            </a:pPr>
            <a:endParaRPr lang="tr-TR" dirty="0"/>
          </a:p>
        </p:txBody>
      </p:sp>
      <p:sp>
        <p:nvSpPr>
          <p:cNvPr id="6" name="Rectangle 1"/>
          <p:cNvSpPr>
            <a:spLocks noChangeArrowheads="1"/>
          </p:cNvSpPr>
          <p:nvPr/>
        </p:nvSpPr>
        <p:spPr bwMode="auto">
          <a:xfrm>
            <a:off x="714347" y="935038"/>
            <a:ext cx="7788273" cy="4093428"/>
          </a:xfrm>
          <a:prstGeom prst="rect">
            <a:avLst/>
          </a:prstGeom>
          <a:noFill/>
          <a:ln w="9525">
            <a:noFill/>
            <a:miter lim="800000"/>
            <a:headEnd/>
            <a:tailEnd/>
          </a:ln>
          <a:effectLst/>
        </p:spPr>
        <p:txBody>
          <a:bodyPr wrap="square" anchor="ctr">
            <a:spAutoFit/>
          </a:bodyPr>
          <a:lstStyle/>
          <a:p>
            <a:pPr indent="269875" eaLnBrk="0" hangingPunct="0">
              <a:spcBef>
                <a:spcPts val="600"/>
              </a:spcBef>
              <a:tabLst>
                <a:tab pos="542925" algn="l"/>
                <a:tab pos="630238" algn="l"/>
              </a:tabLst>
              <a:defRPr/>
            </a:pPr>
            <a:r>
              <a:rPr lang="tr-TR" sz="2000" b="1" dirty="0">
                <a:solidFill>
                  <a:srgbClr val="FFF0C2"/>
                </a:solidFill>
                <a:latin typeface="+mn-lt"/>
                <a:cs typeface="Times New Roman" pitchFamily="18" charset="0"/>
              </a:rPr>
              <a:t> Tahliye; </a:t>
            </a:r>
            <a:r>
              <a:rPr lang="tr-TR" sz="2000" dirty="0">
                <a:solidFill>
                  <a:srgbClr val="FFFF00"/>
                </a:solidFill>
                <a:effectLst>
                  <a:outerShdw blurRad="38100" dist="38100" dir="2700000" algn="tl">
                    <a:srgbClr val="000000">
                      <a:alpha val="43137"/>
                    </a:srgbClr>
                  </a:outerShdw>
                </a:effectLst>
                <a:latin typeface="+mn-lt"/>
                <a:cs typeface="Times New Roman" pitchFamily="18" charset="0"/>
              </a:rPr>
              <a:t>insan ve diğer canlıları korunmak, bazen değerli eşyaların bulundukları yerden daha güvenli yerlere taşınmasıdır. </a:t>
            </a:r>
          </a:p>
          <a:p>
            <a:pPr indent="269875" eaLnBrk="0" hangingPunct="0">
              <a:spcBef>
                <a:spcPts val="600"/>
              </a:spcBef>
              <a:tabLst>
                <a:tab pos="542925" algn="l"/>
                <a:tab pos="630238" algn="l"/>
              </a:tabLst>
              <a:defRPr/>
            </a:pPr>
            <a:r>
              <a:rPr lang="tr-TR" sz="2000" dirty="0">
                <a:solidFill>
                  <a:srgbClr val="FFF0C2"/>
                </a:solidFill>
                <a:latin typeface="+mn-lt"/>
                <a:cs typeface="Times New Roman" pitchFamily="18" charset="0"/>
              </a:rPr>
              <a:t>Yangın,duman ve radyasyon tehlikesinde, deprem veya fırtınada, terör ve bomba tehditlerinde, su baskını veya heyelan vb. tehlikelerde uygulanır.</a:t>
            </a:r>
            <a:endParaRPr lang="tr-TR" sz="2000" dirty="0">
              <a:solidFill>
                <a:srgbClr val="FFF0C2"/>
              </a:solidFill>
              <a:latin typeface="+mn-lt"/>
              <a:cs typeface="+mn-cs"/>
            </a:endParaRPr>
          </a:p>
          <a:p>
            <a:pPr indent="269875" eaLnBrk="0" hangingPunct="0">
              <a:spcBef>
                <a:spcPts val="600"/>
              </a:spcBef>
              <a:tabLst>
                <a:tab pos="542925" algn="l"/>
                <a:tab pos="630238" algn="l"/>
              </a:tabLst>
              <a:defRPr/>
            </a:pPr>
            <a:r>
              <a:rPr lang="tr-TR" sz="2000" dirty="0">
                <a:solidFill>
                  <a:srgbClr val="FFFF00"/>
                </a:solidFill>
                <a:effectLst>
                  <a:outerShdw blurRad="38100" dist="38100" dir="2700000" algn="tl">
                    <a:srgbClr val="000000">
                      <a:alpha val="43137"/>
                    </a:srgbClr>
                  </a:outerShdw>
                </a:effectLst>
                <a:latin typeface="+mn-lt"/>
                <a:cs typeface="Times New Roman" pitchFamily="18" charset="0"/>
              </a:rPr>
              <a:t>Tahliyede amaç can kurtarmaktır…</a:t>
            </a:r>
            <a:r>
              <a:rPr lang="tr-TR" sz="2000" dirty="0">
                <a:solidFill>
                  <a:srgbClr val="FFFF00"/>
                </a:solidFill>
                <a:latin typeface="+mn-lt"/>
                <a:cs typeface="Times New Roman" pitchFamily="18" charset="0"/>
              </a:rPr>
              <a:t> </a:t>
            </a:r>
            <a:r>
              <a:rPr lang="tr-TR" sz="2000" dirty="0">
                <a:solidFill>
                  <a:srgbClr val="FFF0C2"/>
                </a:solidFill>
                <a:latin typeface="+mn-lt"/>
                <a:cs typeface="Times New Roman" pitchFamily="18" charset="0"/>
              </a:rPr>
              <a:t>Bu sağlamak için disiplin ve bir düzen içinde hızlı tahliye olmak ön koşuldur. Tahliye sessizce yapılmalı, tahliye yöneticisinin talimat ve uyarıları dikkate alınmalıdır.     </a:t>
            </a:r>
            <a:endParaRPr lang="tr-TR" sz="2000" dirty="0">
              <a:solidFill>
                <a:srgbClr val="FFF0C2"/>
              </a:solidFill>
              <a:latin typeface="+mn-lt"/>
              <a:cs typeface="+mn-cs"/>
            </a:endParaRPr>
          </a:p>
          <a:p>
            <a:pPr indent="269875" eaLnBrk="0" hangingPunct="0">
              <a:spcBef>
                <a:spcPts val="600"/>
              </a:spcBef>
              <a:tabLst>
                <a:tab pos="542925" algn="l"/>
                <a:tab pos="630238" algn="l"/>
              </a:tabLst>
              <a:defRPr/>
            </a:pPr>
            <a:r>
              <a:rPr lang="tr-TR" sz="2000" dirty="0">
                <a:solidFill>
                  <a:srgbClr val="FFF0C2"/>
                </a:solidFill>
                <a:latin typeface="+mn-lt"/>
                <a:cs typeface="Times New Roman" pitchFamily="18" charset="0"/>
              </a:rPr>
              <a:t>Tahliyeden </a:t>
            </a:r>
            <a:r>
              <a:rPr lang="tr-TR" sz="2000" b="1" dirty="0">
                <a:solidFill>
                  <a:srgbClr val="FFF0C2"/>
                </a:solidFill>
                <a:latin typeface="+mn-lt"/>
                <a:cs typeface="Times New Roman" pitchFamily="18" charset="0"/>
              </a:rPr>
              <a:t>bina yöneticisi</a:t>
            </a:r>
            <a:r>
              <a:rPr lang="tr-TR" sz="2000" dirty="0">
                <a:solidFill>
                  <a:srgbClr val="FFF0C2"/>
                </a:solidFill>
                <a:latin typeface="+mn-lt"/>
                <a:cs typeface="Times New Roman" pitchFamily="18" charset="0"/>
              </a:rPr>
              <a:t> sorumludur. Sorumlu yöneticinin bulunmadığı anlarda, sıralı yöneticiler tahliye sorumluluğunu almalıdırlar. </a:t>
            </a:r>
            <a:endParaRPr lang="tr-TR" sz="2000" dirty="0">
              <a:solidFill>
                <a:srgbClr val="FFF0C2"/>
              </a:solidFill>
              <a:latin typeface="+mn-lt"/>
              <a:cs typeface="+mn-cs"/>
            </a:endParaRPr>
          </a:p>
          <a:p>
            <a:pPr indent="269875" eaLnBrk="0" hangingPunct="0">
              <a:spcBef>
                <a:spcPts val="600"/>
              </a:spcBef>
              <a:tabLst>
                <a:tab pos="542925" algn="l"/>
                <a:tab pos="630238" algn="l"/>
              </a:tabLst>
              <a:defRPr/>
            </a:pPr>
            <a:r>
              <a:rPr lang="tr-TR" sz="2000" dirty="0">
                <a:solidFill>
                  <a:srgbClr val="FFF0C2"/>
                </a:solidFill>
                <a:latin typeface="+mn-lt"/>
                <a:cs typeface="Times New Roman" pitchFamily="18" charset="0"/>
              </a:rPr>
              <a:t> </a:t>
            </a:r>
            <a:r>
              <a:rPr lang="tr-TR" sz="2000" dirty="0">
                <a:solidFill>
                  <a:srgbClr val="FFFF00"/>
                </a:solidFill>
                <a:effectLst>
                  <a:outerShdw blurRad="38100" dist="38100" dir="2700000" algn="tl">
                    <a:srgbClr val="000000">
                      <a:alpha val="43137"/>
                    </a:srgbClr>
                  </a:outerShdw>
                </a:effectLst>
                <a:latin typeface="+mn-lt"/>
                <a:cs typeface="Times New Roman" pitchFamily="18" charset="0"/>
              </a:rPr>
              <a:t>Tahliyenin kaçınılmaz olduğu anlarda</a:t>
            </a:r>
            <a:r>
              <a:rPr lang="tr-TR" sz="2000" dirty="0">
                <a:solidFill>
                  <a:srgbClr val="FFF0C2"/>
                </a:solidFill>
                <a:latin typeface="+mn-lt"/>
                <a:cs typeface="Times New Roman" pitchFamily="18" charset="0"/>
              </a:rPr>
              <a:t> da acil durum ekip personeli, özel güvenlik veya </a:t>
            </a:r>
            <a:r>
              <a:rPr lang="tr-TR" sz="2000" dirty="0">
                <a:solidFill>
                  <a:srgbClr val="FFFF00"/>
                </a:solidFill>
                <a:effectLst>
                  <a:outerShdw blurRad="38100" dist="38100" dir="2700000" algn="tl">
                    <a:srgbClr val="000000">
                      <a:alpha val="43137"/>
                    </a:srgbClr>
                  </a:outerShdw>
                </a:effectLst>
                <a:latin typeface="+mn-lt"/>
                <a:cs typeface="Times New Roman" pitchFamily="18" charset="0"/>
              </a:rPr>
              <a:t>çalışanlar da tahliyeye karar verebilir.</a:t>
            </a:r>
            <a:r>
              <a:rPr lang="tr-TR" sz="2000" dirty="0">
                <a:solidFill>
                  <a:srgbClr val="FFF0C2"/>
                </a:solidFill>
                <a:effectLst>
                  <a:outerShdw blurRad="38100" dist="38100" dir="2700000" algn="tl">
                    <a:srgbClr val="000000">
                      <a:alpha val="43137"/>
                    </a:srgbClr>
                  </a:outerShdw>
                </a:effectLst>
                <a:latin typeface="+mn-lt"/>
                <a:cs typeface="Times New Roman" pitchFamily="18" charset="0"/>
              </a:rPr>
              <a:t> </a:t>
            </a:r>
            <a:endParaRPr lang="tr-TR" sz="2000" dirty="0">
              <a:solidFill>
                <a:srgbClr val="FFF0C2"/>
              </a:solidFill>
              <a:effectLst>
                <a:outerShdw blurRad="38100" dist="38100" dir="2700000" algn="tl">
                  <a:srgbClr val="000000">
                    <a:alpha val="43137"/>
                  </a:srgbClr>
                </a:outerShdw>
              </a:effectLst>
              <a:latin typeface="+mn-lt"/>
              <a:cs typeface="+mn-cs"/>
            </a:endParaRPr>
          </a:p>
        </p:txBody>
      </p:sp>
      <p:sp>
        <p:nvSpPr>
          <p:cNvPr id="7" name="TextBox 5"/>
          <p:cNvSpPr txBox="1"/>
          <p:nvPr/>
        </p:nvSpPr>
        <p:spPr>
          <a:xfrm>
            <a:off x="357158" y="5715016"/>
            <a:ext cx="8429684" cy="954107"/>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pPr algn="ctr">
              <a:defRPr/>
            </a:pPr>
            <a:r>
              <a:rPr lang="tr-TR" sz="1400" dirty="0">
                <a:solidFill>
                  <a:srgbClr val="FF0000"/>
                </a:solidFill>
                <a:latin typeface="Verdana" pitchFamily="34" charset="0"/>
                <a:cs typeface="Arial" pitchFamily="34" charset="0"/>
              </a:rPr>
              <a:t>Binayı boşaltırken </a:t>
            </a:r>
            <a:r>
              <a:rPr lang="tr-TR" sz="1400" b="1" dirty="0">
                <a:solidFill>
                  <a:srgbClr val="FF0000"/>
                </a:solidFill>
                <a:latin typeface="Verdana" pitchFamily="34" charset="0"/>
                <a:cs typeface="Arial" pitchFamily="34" charset="0"/>
              </a:rPr>
              <a:t>sessiz sakin olun. Yöneticilerin uyarılarını ve isteklerini uygulayın. </a:t>
            </a:r>
            <a:r>
              <a:rPr lang="tr-TR" sz="1400" dirty="0">
                <a:solidFill>
                  <a:srgbClr val="FF0000"/>
                </a:solidFill>
                <a:latin typeface="Verdana" pitchFamily="34" charset="0"/>
                <a:cs typeface="Arial" pitchFamily="34" charset="0"/>
              </a:rPr>
              <a:t>Binayı boşaltmak istememek veya kararsızlık gösterip gecikmek ya da  aceleci davranmak tehlikeli sonuçlar doğurabileceğini unutmayın.</a:t>
            </a:r>
          </a:p>
          <a:p>
            <a:pPr>
              <a:defRPr/>
            </a:pPr>
            <a:endParaRPr lang="tr-TR" sz="1400" b="1" dirty="0">
              <a:solidFill>
                <a:srgbClr val="FF0000"/>
              </a:solidFill>
              <a:latin typeface="Verdana"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deprem odak noktası"/>
          <p:cNvPicPr>
            <a:picLocks noChangeAspect="1" noChangeArrowheads="1"/>
          </p:cNvPicPr>
          <p:nvPr/>
        </p:nvPicPr>
        <p:blipFill>
          <a:blip r:embed="rId2"/>
          <a:srcRect t="14723" b="36510"/>
          <a:stretch>
            <a:fillRect/>
          </a:stretch>
        </p:blipFill>
        <p:spPr bwMode="auto">
          <a:xfrm>
            <a:off x="3071802" y="1357298"/>
            <a:ext cx="5014123" cy="1429633"/>
          </a:xfrm>
          <a:prstGeom prst="rect">
            <a:avLst/>
          </a:prstGeom>
          <a:noFill/>
          <a:ln w="9525">
            <a:noFill/>
            <a:miter lim="800000"/>
            <a:headEnd/>
            <a:tailEnd/>
          </a:ln>
        </p:spPr>
      </p:pic>
      <p:sp>
        <p:nvSpPr>
          <p:cNvPr id="11" name="Rectangle 3"/>
          <p:cNvSpPr>
            <a:spLocks noChangeArrowheads="1"/>
          </p:cNvSpPr>
          <p:nvPr/>
        </p:nvSpPr>
        <p:spPr bwMode="auto">
          <a:xfrm>
            <a:off x="285750" y="714375"/>
            <a:ext cx="3821113" cy="735013"/>
          </a:xfrm>
          <a:prstGeom prst="rect">
            <a:avLst/>
          </a:prstGeom>
          <a:noFill/>
          <a:ln w="9525">
            <a:noFill/>
            <a:miter lim="800000"/>
            <a:headEnd/>
            <a:tailEnd/>
          </a:ln>
          <a:effectLst>
            <a:outerShdw dist="45791" dir="2021404" algn="ctr" rotWithShape="0">
              <a:srgbClr val="000000"/>
            </a:outerShdw>
          </a:effectLst>
        </p:spPr>
        <p:txBody>
          <a:bodyPr anchor="b"/>
          <a:lstStyle/>
          <a:p>
            <a:pPr algn="l">
              <a:lnSpc>
                <a:spcPct val="85000"/>
              </a:lnSpc>
              <a:defRPr/>
            </a:pPr>
            <a:r>
              <a:rPr lang="tr-TR" sz="3200" b="1" dirty="0">
                <a:solidFill>
                  <a:srgbClr val="FF0000"/>
                </a:solidFill>
                <a:latin typeface="Verdana" pitchFamily="34" charset="0"/>
              </a:rPr>
              <a:t>DEPREMİN TANIMI</a:t>
            </a:r>
          </a:p>
        </p:txBody>
      </p:sp>
      <p:sp>
        <p:nvSpPr>
          <p:cNvPr id="12" name="Rectangle 4"/>
          <p:cNvSpPr>
            <a:spLocks noChangeArrowheads="1"/>
          </p:cNvSpPr>
          <p:nvPr/>
        </p:nvSpPr>
        <p:spPr bwMode="auto">
          <a:xfrm>
            <a:off x="857224" y="3857628"/>
            <a:ext cx="7588248" cy="12954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anchor="b"/>
          <a:lstStyle/>
          <a:p>
            <a:pPr algn="r">
              <a:lnSpc>
                <a:spcPct val="85000"/>
              </a:lnSpc>
              <a:defRPr/>
            </a:pPr>
            <a:r>
              <a:rPr lang="tr-TR" sz="2800" dirty="0">
                <a:ln w="18415" cmpd="sng">
                  <a:solidFill>
                    <a:sysClr val="windowText" lastClr="000000"/>
                  </a:solidFill>
                  <a:prstDash val="solid"/>
                </a:ln>
                <a:solidFill>
                  <a:srgbClr val="7030A0"/>
                </a:solidFill>
                <a:effectLst>
                  <a:outerShdw blurRad="38100" dist="38100" dir="2700000" algn="tl">
                    <a:srgbClr val="000000">
                      <a:alpha val="43137"/>
                    </a:srgbClr>
                  </a:outerShdw>
                </a:effectLst>
                <a:latin typeface="Tahoma" pitchFamily="34" charset="0"/>
                <a:ea typeface="Tahoma" pitchFamily="34" charset="0"/>
                <a:cs typeface="Tahoma" pitchFamily="34" charset="0"/>
              </a:rPr>
              <a:t>Yer kabuğunun derin katmanlarında biriken enerjinin boşalması ile yer kürenin kırılıp yer değiştirmesi sonucu </a:t>
            </a:r>
            <a:r>
              <a:rPr lang="tr-TR" sz="2800" dirty="0" smtClean="0">
                <a:ln w="18415" cmpd="sng">
                  <a:solidFill>
                    <a:sysClr val="windowText" lastClr="000000"/>
                  </a:solidFill>
                  <a:prstDash val="solid"/>
                </a:ln>
                <a:solidFill>
                  <a:srgbClr val="7030A0"/>
                </a:solidFill>
                <a:effectLst>
                  <a:outerShdw blurRad="38100" dist="38100" dir="2700000" algn="tl">
                    <a:srgbClr val="000000">
                      <a:alpha val="43137"/>
                    </a:srgbClr>
                  </a:outerShdw>
                </a:effectLst>
                <a:latin typeface="Tahoma" pitchFamily="34" charset="0"/>
                <a:ea typeface="Tahoma" pitchFamily="34" charset="0"/>
                <a:cs typeface="Tahoma" pitchFamily="34" charset="0"/>
              </a:rPr>
              <a:t>oluşan titreşimlerin </a:t>
            </a:r>
          </a:p>
          <a:p>
            <a:pPr algn="r">
              <a:lnSpc>
                <a:spcPct val="85000"/>
              </a:lnSpc>
              <a:defRPr/>
            </a:pPr>
            <a:r>
              <a:rPr lang="tr-TR" sz="2800" dirty="0" smtClean="0">
                <a:ln w="18415" cmpd="sng">
                  <a:solidFill>
                    <a:sysClr val="windowText" lastClr="000000"/>
                  </a:solidFill>
                  <a:prstDash val="solid"/>
                </a:ln>
                <a:solidFill>
                  <a:srgbClr val="7030A0"/>
                </a:solidFill>
                <a:effectLst>
                  <a:outerShdw blurRad="38100" dist="38100" dir="2700000" algn="tl">
                    <a:srgbClr val="000000">
                      <a:alpha val="43137"/>
                    </a:srgbClr>
                  </a:outerShdw>
                </a:effectLst>
                <a:latin typeface="Tahoma" pitchFamily="34" charset="0"/>
                <a:ea typeface="Tahoma" pitchFamily="34" charset="0"/>
                <a:cs typeface="Tahoma" pitchFamily="34" charset="0"/>
              </a:rPr>
              <a:t>dalgalar halinde yayılarak </a:t>
            </a:r>
          </a:p>
          <a:p>
            <a:pPr algn="r">
              <a:lnSpc>
                <a:spcPct val="85000"/>
              </a:lnSpc>
              <a:defRPr/>
            </a:pPr>
            <a:r>
              <a:rPr lang="tr-TR" sz="2800" dirty="0" smtClean="0">
                <a:ln w="18415" cmpd="sng">
                  <a:solidFill>
                    <a:sysClr val="windowText" lastClr="000000"/>
                  </a:solidFill>
                  <a:prstDash val="solid"/>
                </a:ln>
                <a:solidFill>
                  <a:srgbClr val="7030A0"/>
                </a:solidFill>
                <a:effectLst>
                  <a:outerShdw blurRad="38100" dist="38100" dir="2700000" algn="tl">
                    <a:srgbClr val="000000">
                      <a:alpha val="43137"/>
                    </a:srgbClr>
                  </a:outerShdw>
                </a:effectLst>
                <a:latin typeface="Tahoma" pitchFamily="34" charset="0"/>
                <a:ea typeface="Tahoma" pitchFamily="34" charset="0"/>
                <a:cs typeface="Tahoma" pitchFamily="34" charset="0"/>
              </a:rPr>
              <a:t>yeryüzünü sarsmasıdır.                                                                                                                                                                                                                                                                                                                                                                                                                                                                                                                                                                                                                                                                                                                                                                                                                                                                                                                                                                                                                                                                                                                                                                                                                                                                                                                                    </a:t>
            </a:r>
            <a:endParaRPr lang="tr-TR" sz="2800" dirty="0">
              <a:ln w="18415" cmpd="sng">
                <a:solidFill>
                  <a:sysClr val="windowText" lastClr="000000"/>
                </a:solidFill>
                <a:prstDash val="solid"/>
              </a:ln>
              <a:solidFill>
                <a:srgbClr val="7030A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 Başlık"/>
          <p:cNvSpPr>
            <a:spLocks noGrp="1"/>
          </p:cNvSpPr>
          <p:nvPr>
            <p:ph type="title"/>
          </p:nvPr>
        </p:nvSpPr>
        <p:spPr>
          <a:xfrm>
            <a:off x="533400" y="304800"/>
            <a:ext cx="2057400" cy="715963"/>
          </a:xfrm>
        </p:spPr>
        <p:txBody>
          <a:bodyPr/>
          <a:lstStyle/>
          <a:p>
            <a:pPr eaLnBrk="1" hangingPunct="1">
              <a:defRPr/>
            </a:pPr>
            <a:r>
              <a:rPr lang="tr-TR" sz="4000" b="1" dirty="0">
                <a:latin typeface="+mn-lt"/>
              </a:rPr>
              <a:t>Tahliye</a:t>
            </a:r>
          </a:p>
        </p:txBody>
      </p:sp>
      <p:sp>
        <p:nvSpPr>
          <p:cNvPr id="17" name="16 Dikdörtgen"/>
          <p:cNvSpPr/>
          <p:nvPr/>
        </p:nvSpPr>
        <p:spPr>
          <a:xfrm>
            <a:off x="384175" y="1087438"/>
            <a:ext cx="8362950" cy="4556140"/>
          </a:xfrm>
          <a:prstGeom prst="rect">
            <a:avLst/>
          </a:prstGeom>
          <a:solidFill>
            <a:srgbClr val="E31837"/>
          </a:solidFill>
        </p:spPr>
        <p:style>
          <a:lnRef idx="1">
            <a:schemeClr val="accent1"/>
          </a:lnRef>
          <a:fillRef idx="3">
            <a:schemeClr val="accent1"/>
          </a:fillRef>
          <a:effectRef idx="2">
            <a:schemeClr val="accent1"/>
          </a:effectRef>
          <a:fontRef idx="minor">
            <a:schemeClr val="lt1"/>
          </a:fontRef>
        </p:style>
        <p:txBody>
          <a:bodyPr anchor="ctr"/>
          <a:lstStyle/>
          <a:p>
            <a:pPr indent="269875" eaLnBrk="0" hangingPunct="0">
              <a:tabLst>
                <a:tab pos="542925" algn="l"/>
                <a:tab pos="630238" algn="l"/>
              </a:tabLst>
              <a:defRPr/>
            </a:pPr>
            <a:r>
              <a:rPr lang="tr-TR" b="1" dirty="0">
                <a:solidFill>
                  <a:srgbClr val="FFF0C2"/>
                </a:solidFill>
                <a:cs typeface="Times New Roman" pitchFamily="18" charset="0"/>
              </a:rPr>
              <a:t>Tahliye yöneticisi ve çalışanlar aşağıdaki hususlara uyacaktır: </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a:solidFill>
                  <a:srgbClr val="FFF0C2"/>
                </a:solidFill>
                <a:cs typeface="Times New Roman" pitchFamily="18" charset="0"/>
              </a:rPr>
              <a:t>Tahliye yöneticisi,  sorumluluk alanındaki kişilerin hareketliliğini takip </a:t>
            </a:r>
            <a:r>
              <a:rPr lang="tr-TR" dirty="0" smtClean="0">
                <a:solidFill>
                  <a:srgbClr val="FFF0C2"/>
                </a:solidFill>
                <a:cs typeface="Times New Roman" pitchFamily="18" charset="0"/>
              </a:rPr>
              <a:t>eder, </a:t>
            </a:r>
            <a:r>
              <a:rPr lang="tr-TR" dirty="0">
                <a:solidFill>
                  <a:srgbClr val="FFF0C2"/>
                </a:solidFill>
                <a:cs typeface="Times New Roman" pitchFamily="18" charset="0"/>
              </a:rPr>
              <a:t>tahliyeye ilişkin davranış şekilleri hakkında bilgilendirme </a:t>
            </a:r>
            <a:r>
              <a:rPr lang="tr-TR" dirty="0" smtClean="0">
                <a:solidFill>
                  <a:srgbClr val="FFF0C2"/>
                </a:solidFill>
                <a:cs typeface="Times New Roman" pitchFamily="18" charset="0"/>
              </a:rPr>
              <a:t>yapar.</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a:solidFill>
                  <a:srgbClr val="FFF0C2"/>
                </a:solidFill>
                <a:cs typeface="Times New Roman" pitchFamily="18" charset="0"/>
              </a:rPr>
              <a:t>Tahliyede acil </a:t>
            </a:r>
            <a:r>
              <a:rPr lang="tr-TR" b="1" dirty="0">
                <a:solidFill>
                  <a:srgbClr val="FFF0C2"/>
                </a:solidFill>
                <a:cs typeface="Times New Roman" pitchFamily="18" charset="0"/>
              </a:rPr>
              <a:t>insan gücü</a:t>
            </a:r>
            <a:r>
              <a:rPr lang="tr-TR" dirty="0">
                <a:solidFill>
                  <a:srgbClr val="FFF0C2"/>
                </a:solidFill>
                <a:cs typeface="Times New Roman" pitchFamily="18" charset="0"/>
              </a:rPr>
              <a:t> ve destek malzeme ihtiyaçlarının tespitini </a:t>
            </a:r>
            <a:r>
              <a:rPr lang="tr-TR" dirty="0" smtClean="0">
                <a:solidFill>
                  <a:srgbClr val="FFF0C2"/>
                </a:solidFill>
                <a:cs typeface="Times New Roman" pitchFamily="18" charset="0"/>
              </a:rPr>
              <a:t>yapar. </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a:solidFill>
                  <a:srgbClr val="FFF0C2"/>
                </a:solidFill>
                <a:cs typeface="Times New Roman" pitchFamily="18" charset="0"/>
              </a:rPr>
              <a:t>Tahliyede gerekirse </a:t>
            </a:r>
            <a:r>
              <a:rPr lang="tr-TR" dirty="0" err="1">
                <a:solidFill>
                  <a:srgbClr val="FFF0C2"/>
                </a:solidFill>
                <a:cs typeface="Times New Roman" pitchFamily="18" charset="0"/>
              </a:rPr>
              <a:t>triyajı</a:t>
            </a:r>
            <a:r>
              <a:rPr lang="tr-TR" dirty="0">
                <a:solidFill>
                  <a:srgbClr val="FFF0C2"/>
                </a:solidFill>
                <a:cs typeface="Times New Roman" pitchFamily="18" charset="0"/>
              </a:rPr>
              <a:t> işlemi </a:t>
            </a:r>
            <a:r>
              <a:rPr lang="tr-TR" dirty="0" smtClean="0">
                <a:solidFill>
                  <a:srgbClr val="FFF0C2"/>
                </a:solidFill>
                <a:cs typeface="Times New Roman" pitchFamily="18" charset="0"/>
              </a:rPr>
              <a:t>uygulanarak </a:t>
            </a:r>
            <a:r>
              <a:rPr lang="tr-TR" dirty="0">
                <a:solidFill>
                  <a:srgbClr val="FFF0C2"/>
                </a:solidFill>
                <a:cs typeface="Times New Roman" pitchFamily="18" charset="0"/>
              </a:rPr>
              <a:t>öncelik sırası </a:t>
            </a:r>
            <a:r>
              <a:rPr lang="tr-TR" dirty="0" smtClean="0">
                <a:solidFill>
                  <a:srgbClr val="FFF0C2"/>
                </a:solidFill>
                <a:cs typeface="Times New Roman" pitchFamily="18" charset="0"/>
              </a:rPr>
              <a:t>belirlenir. </a:t>
            </a:r>
            <a:r>
              <a:rPr lang="tr-TR" dirty="0">
                <a:solidFill>
                  <a:srgbClr val="FFF0C2"/>
                </a:solidFill>
                <a:cs typeface="Times New Roman" pitchFamily="18" charset="0"/>
              </a:rPr>
              <a:t>Bu anlamda; </a:t>
            </a:r>
            <a:r>
              <a:rPr lang="tr-TR" b="1" dirty="0">
                <a:solidFill>
                  <a:srgbClr val="FFF0C2"/>
                </a:solidFill>
                <a:cs typeface="Times New Roman" pitchFamily="18" charset="0"/>
              </a:rPr>
              <a:t>özel ilgi</a:t>
            </a:r>
            <a:r>
              <a:rPr lang="tr-TR" dirty="0">
                <a:solidFill>
                  <a:srgbClr val="FFF0C2"/>
                </a:solidFill>
                <a:cs typeface="Times New Roman" pitchFamily="18" charset="0"/>
              </a:rPr>
              <a:t> gerektiren </a:t>
            </a:r>
            <a:r>
              <a:rPr lang="tr-TR" b="1" dirty="0">
                <a:solidFill>
                  <a:srgbClr val="FFF0C2"/>
                </a:solidFill>
                <a:cs typeface="Times New Roman" pitchFamily="18" charset="0"/>
              </a:rPr>
              <a:t>engelliler</a:t>
            </a:r>
            <a:r>
              <a:rPr lang="tr-TR" dirty="0">
                <a:solidFill>
                  <a:srgbClr val="FFF0C2"/>
                </a:solidFill>
                <a:cs typeface="Times New Roman" pitchFamily="18" charset="0"/>
              </a:rPr>
              <a:t>, hareket kabiliyeti kısıtlı </a:t>
            </a:r>
            <a:r>
              <a:rPr lang="tr-TR" dirty="0" err="1">
                <a:solidFill>
                  <a:srgbClr val="FFF0C2"/>
                </a:solidFill>
                <a:cs typeface="Times New Roman" pitchFamily="18" charset="0"/>
              </a:rPr>
              <a:t>obez</a:t>
            </a:r>
            <a:r>
              <a:rPr lang="tr-TR" dirty="0">
                <a:solidFill>
                  <a:srgbClr val="FFF0C2"/>
                </a:solidFill>
                <a:cs typeface="Times New Roman" pitchFamily="18" charset="0"/>
              </a:rPr>
              <a:t> ve </a:t>
            </a:r>
            <a:r>
              <a:rPr lang="tr-TR" b="1" dirty="0">
                <a:solidFill>
                  <a:srgbClr val="FFF0C2"/>
                </a:solidFill>
                <a:cs typeface="Times New Roman" pitchFamily="18" charset="0"/>
              </a:rPr>
              <a:t>yaşlılar</a:t>
            </a:r>
            <a:r>
              <a:rPr lang="tr-TR" dirty="0">
                <a:solidFill>
                  <a:srgbClr val="FFF0C2"/>
                </a:solidFill>
                <a:cs typeface="Times New Roman" pitchFamily="18" charset="0"/>
              </a:rPr>
              <a:t>, bebek ve çocuklara tahliyede </a:t>
            </a:r>
            <a:r>
              <a:rPr lang="tr-TR" b="1" dirty="0">
                <a:solidFill>
                  <a:srgbClr val="FFF0C2"/>
                </a:solidFill>
                <a:cs typeface="Times New Roman" pitchFamily="18" charset="0"/>
              </a:rPr>
              <a:t>öncelik</a:t>
            </a:r>
            <a:r>
              <a:rPr lang="tr-TR" dirty="0">
                <a:solidFill>
                  <a:srgbClr val="FFF0C2"/>
                </a:solidFill>
                <a:cs typeface="Times New Roman" pitchFamily="18" charset="0"/>
              </a:rPr>
              <a:t> </a:t>
            </a:r>
            <a:r>
              <a:rPr lang="tr-TR" dirty="0" smtClean="0">
                <a:solidFill>
                  <a:srgbClr val="FFF0C2"/>
                </a:solidFill>
                <a:cs typeface="Times New Roman" pitchFamily="18" charset="0"/>
              </a:rPr>
              <a:t>tanınmalıdır.</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smtClean="0">
                <a:solidFill>
                  <a:srgbClr val="FFF0C2"/>
                </a:solidFill>
                <a:cs typeface="Times New Roman" pitchFamily="18" charset="0"/>
              </a:rPr>
              <a:t>Binadakiler, tahliye </a:t>
            </a:r>
            <a:r>
              <a:rPr lang="tr-TR" dirty="0">
                <a:solidFill>
                  <a:srgbClr val="FFF0C2"/>
                </a:solidFill>
                <a:cs typeface="Times New Roman" pitchFamily="18" charset="0"/>
              </a:rPr>
              <a:t>planı doğrultusunda güvenli alanlara yönlendirerek </a:t>
            </a:r>
            <a:r>
              <a:rPr lang="tr-TR" dirty="0" smtClean="0">
                <a:solidFill>
                  <a:srgbClr val="FFF0C2"/>
                </a:solidFill>
                <a:cs typeface="Times New Roman" pitchFamily="18" charset="0"/>
              </a:rPr>
              <a:t>toplanma alanlarına gitmelerini sağlanır.</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a:solidFill>
                  <a:srgbClr val="FFF0C2"/>
                </a:solidFill>
                <a:cs typeface="Times New Roman" pitchFamily="18" charset="0"/>
              </a:rPr>
              <a:t>Öncelikle </a:t>
            </a:r>
            <a:r>
              <a:rPr lang="tr-TR" b="1" dirty="0">
                <a:solidFill>
                  <a:srgbClr val="FFF0C2"/>
                </a:solidFill>
                <a:cs typeface="Times New Roman" pitchFamily="18" charset="0"/>
              </a:rPr>
              <a:t>kademeli tahliye</a:t>
            </a:r>
            <a:r>
              <a:rPr lang="tr-TR" dirty="0">
                <a:solidFill>
                  <a:srgbClr val="FFF0C2"/>
                </a:solidFill>
                <a:cs typeface="Times New Roman" pitchFamily="18" charset="0"/>
              </a:rPr>
              <a:t> sistemini uygulayarak, insanları aynı katta veya kottaki tehlikesiz </a:t>
            </a:r>
            <a:r>
              <a:rPr lang="tr-TR" b="1" dirty="0">
                <a:solidFill>
                  <a:srgbClr val="FFF0C2"/>
                </a:solidFill>
                <a:cs typeface="Times New Roman" pitchFamily="18" charset="0"/>
              </a:rPr>
              <a:t>sığınma</a:t>
            </a:r>
            <a:r>
              <a:rPr lang="tr-TR" dirty="0">
                <a:solidFill>
                  <a:srgbClr val="FFF0C2"/>
                </a:solidFill>
                <a:cs typeface="Times New Roman" pitchFamily="18" charset="0"/>
              </a:rPr>
              <a:t> alanlarına </a:t>
            </a:r>
            <a:r>
              <a:rPr lang="tr-TR" dirty="0" smtClean="0">
                <a:solidFill>
                  <a:srgbClr val="FFF0C2"/>
                </a:solidFill>
                <a:cs typeface="Times New Roman" pitchFamily="18" charset="0"/>
              </a:rPr>
              <a:t>yönlendirilir.  </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dirty="0" smtClean="0">
                <a:solidFill>
                  <a:srgbClr val="FFF0C2"/>
                </a:solidFill>
                <a:cs typeface="Times New Roman" pitchFamily="18" charset="0"/>
              </a:rPr>
              <a:t>Tahliye olanlar, çıkışlara </a:t>
            </a:r>
            <a:r>
              <a:rPr lang="tr-TR" dirty="0">
                <a:solidFill>
                  <a:srgbClr val="FFF0C2"/>
                </a:solidFill>
                <a:cs typeface="Times New Roman" pitchFamily="18" charset="0"/>
              </a:rPr>
              <a:t>doğru birerli sıra halinde ilerlerken, birbirlerinin </a:t>
            </a:r>
            <a:r>
              <a:rPr lang="tr-TR" dirty="0" smtClean="0">
                <a:solidFill>
                  <a:srgbClr val="FFF0C2"/>
                </a:solidFill>
                <a:cs typeface="Times New Roman" pitchFamily="18" charset="0"/>
              </a:rPr>
              <a:t>yolunu, önünü kesmemeleri için önlem alınır.</a:t>
            </a:r>
            <a:endParaRPr lang="tr-TR" dirty="0">
              <a:solidFill>
                <a:srgbClr val="FFF0C2"/>
              </a:solidFill>
            </a:endParaRPr>
          </a:p>
          <a:p>
            <a:pPr indent="269875" eaLnBrk="0" hangingPunct="0">
              <a:buFont typeface="Wingdings" pitchFamily="2" charset="2"/>
              <a:buChar char="§"/>
              <a:tabLst>
                <a:tab pos="542925" algn="l"/>
                <a:tab pos="630238" algn="l"/>
              </a:tabLst>
              <a:defRPr/>
            </a:pPr>
            <a:r>
              <a:rPr lang="tr-TR" b="1" dirty="0" smtClean="0">
                <a:solidFill>
                  <a:srgbClr val="FFF0C2"/>
                </a:solidFill>
                <a:cs typeface="Times New Roman" pitchFamily="18" charset="0"/>
              </a:rPr>
              <a:t>Büyük çaplı tahliyelerde </a:t>
            </a:r>
            <a:r>
              <a:rPr lang="tr-TR" b="1" dirty="0">
                <a:solidFill>
                  <a:srgbClr val="FFF0C2"/>
                </a:solidFill>
                <a:cs typeface="Times New Roman" pitchFamily="18" charset="0"/>
              </a:rPr>
              <a:t>tüm çalışanlar, birlikte yardımlaşma ve dayanışma içerisinde </a:t>
            </a:r>
            <a:r>
              <a:rPr lang="tr-TR" b="1" dirty="0" smtClean="0">
                <a:solidFill>
                  <a:srgbClr val="FFF0C2"/>
                </a:solidFill>
                <a:cs typeface="Times New Roman" pitchFamily="18" charset="0"/>
              </a:rPr>
              <a:t>olmalıdırlar. </a:t>
            </a:r>
            <a:endParaRPr lang="tr-TR" b="1" dirty="0">
              <a:solidFill>
                <a:srgbClr val="FFF0C2"/>
              </a:solidFill>
            </a:endParaRPr>
          </a:p>
        </p:txBody>
      </p:sp>
      <p:sp>
        <p:nvSpPr>
          <p:cNvPr id="4" name="TextBox 5"/>
          <p:cNvSpPr txBox="1"/>
          <p:nvPr/>
        </p:nvSpPr>
        <p:spPr>
          <a:xfrm>
            <a:off x="357158" y="5857892"/>
            <a:ext cx="8429684" cy="646331"/>
          </a:xfrm>
          <a:prstGeom prst="rect">
            <a:avLst/>
          </a:prstGeom>
          <a:noFill/>
        </p:spPr>
        <p:style>
          <a:lnRef idx="0">
            <a:schemeClr val="accent6"/>
          </a:lnRef>
          <a:fillRef idx="3">
            <a:schemeClr val="accent6"/>
          </a:fillRef>
          <a:effectRef idx="3">
            <a:schemeClr val="accent6"/>
          </a:effectRef>
          <a:fontRef idx="minor">
            <a:schemeClr val="lt1"/>
          </a:fontRef>
        </p:style>
        <p:txBody>
          <a:bodyPr wrap="square">
            <a:spAutoFit/>
          </a:bodyPr>
          <a:lstStyle/>
          <a:p>
            <a:pPr>
              <a:defRPr/>
            </a:pPr>
            <a:r>
              <a:rPr lang="tr-TR" sz="1200" b="1" dirty="0">
                <a:solidFill>
                  <a:srgbClr val="FF0000"/>
                </a:solidFill>
                <a:latin typeface="Verdana" pitchFamily="34" charset="0"/>
                <a:cs typeface="Arial" pitchFamily="34" charset="0"/>
              </a:rPr>
              <a:t>ÖNEMLİ: </a:t>
            </a:r>
            <a:r>
              <a:rPr lang="tr-TR" sz="1200" dirty="0">
                <a:solidFill>
                  <a:srgbClr val="FF0000"/>
                </a:solidFill>
                <a:latin typeface="Verdana" pitchFamily="34" charset="0"/>
                <a:cs typeface="Arial" pitchFamily="34" charset="0"/>
              </a:rPr>
              <a:t>Ev</a:t>
            </a:r>
            <a:r>
              <a:rPr lang="tr-TR" sz="1200" dirty="0" smtClean="0">
                <a:solidFill>
                  <a:srgbClr val="FF0000"/>
                </a:solidFill>
                <a:latin typeface="Verdana" pitchFamily="34" charset="0"/>
                <a:cs typeface="Arial" pitchFamily="34" charset="0"/>
              </a:rPr>
              <a:t>, apartman </a:t>
            </a:r>
            <a:r>
              <a:rPr lang="tr-TR" sz="1200" dirty="0">
                <a:solidFill>
                  <a:srgbClr val="FF0000"/>
                </a:solidFill>
                <a:latin typeface="Verdana" pitchFamily="34" charset="0"/>
                <a:cs typeface="Arial" pitchFamily="34" charset="0"/>
              </a:rPr>
              <a:t>veya işyeri olsun tahliyeden sonra mutlak sayım yapın. Mahsur kalan, yalnız tahliye olamayan veya unutulan kalıp kalmadığını kontrol edin. </a:t>
            </a:r>
            <a:r>
              <a:rPr lang="tr-TR" sz="1200" dirty="0" smtClean="0">
                <a:solidFill>
                  <a:srgbClr val="FF0000"/>
                </a:solidFill>
                <a:latin typeface="Verdana" pitchFamily="34" charset="0"/>
                <a:cs typeface="Arial" pitchFamily="34" charset="0"/>
              </a:rPr>
              <a:t>Eksik </a:t>
            </a:r>
            <a:r>
              <a:rPr lang="tr-TR" sz="1200" dirty="0">
                <a:solidFill>
                  <a:srgbClr val="FF0000"/>
                </a:solidFill>
                <a:latin typeface="Verdana" pitchFamily="34" charset="0"/>
                <a:cs typeface="Arial" pitchFamily="34" charset="0"/>
              </a:rPr>
              <a:t>görürseniz veya şüphe içinde </a:t>
            </a:r>
            <a:r>
              <a:rPr lang="tr-TR" sz="1200" dirty="0" smtClean="0">
                <a:solidFill>
                  <a:srgbClr val="FF0000"/>
                </a:solidFill>
                <a:latin typeface="Verdana" pitchFamily="34" charset="0"/>
                <a:cs typeface="Arial" pitchFamily="34" charset="0"/>
              </a:rPr>
              <a:t>kalırsanız </a:t>
            </a:r>
            <a:r>
              <a:rPr lang="tr-TR" sz="1200" dirty="0">
                <a:solidFill>
                  <a:srgbClr val="FF0000"/>
                </a:solidFill>
                <a:latin typeface="Verdana" pitchFamily="34" charset="0"/>
                <a:cs typeface="Arial" pitchFamily="34" charset="0"/>
              </a:rPr>
              <a:t>yetkililere, komşularınıza haber verin. Tek başınıza tehlikeye atılmayın…</a:t>
            </a:r>
            <a:endParaRPr lang="tr-TR" sz="1200" b="1" dirty="0">
              <a:solidFill>
                <a:srgbClr val="FF0000"/>
              </a:solidFill>
              <a:latin typeface="Verdana"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a:xfrm>
            <a:off x="1500166" y="785794"/>
            <a:ext cx="5888844" cy="750092"/>
          </a:xfrm>
          <a:prstGeom prst="rect">
            <a:avLst/>
          </a:prstGeom>
        </p:spPr>
        <p:txBody>
          <a:bodyPr vert="horz" lIns="91440" tIns="45720" rIns="91440" bIns="45720" rtlCol="0">
            <a:noAutofit/>
            <a:scene3d>
              <a:camera prst="orthographicFront"/>
              <a:lightRig rig="threePt" dir="t"/>
            </a:scene3d>
            <a:sp3d extrusionH="57150">
              <a:bevelT w="69850" h="38100" prst="cross"/>
            </a:sp3d>
          </a:bodyPr>
          <a:lstStyle/>
          <a:p>
            <a:pPr marL="342900" marR="0" lvl="0" indent="-342900" algn="ctr" defTabSz="914400" rtl="0" eaLnBrk="1" fontAlgn="auto" latinLnBrk="0" hangingPunct="1">
              <a:lnSpc>
                <a:spcPct val="100000"/>
              </a:lnSpc>
              <a:spcBef>
                <a:spcPct val="20000"/>
              </a:spcBef>
              <a:spcAft>
                <a:spcPts val="0"/>
              </a:spcAft>
              <a:buClrTx/>
              <a:buSzTx/>
              <a:buFont typeface="Wingdings 2"/>
              <a:buNone/>
              <a:tabLst/>
              <a:defRPr/>
            </a:pPr>
            <a:r>
              <a:rPr kumimoji="0" lang="tr-TR" sz="3600" i="0" u="none" strike="noStrike" kern="1200" normalizeH="0" baseline="0" noProof="0" dirty="0" smtClean="0">
                <a:ln w="18415" cmpd="sng">
                  <a:solidFill>
                    <a:srgbClr val="FFFF00"/>
                  </a:solidFill>
                  <a:prstDash val="solid"/>
                </a:ln>
                <a:solidFill>
                  <a:srgbClr val="FFFFFF"/>
                </a:solidFill>
                <a:effectLst>
                  <a:outerShdw blurRad="63500" dir="3600000" algn="tl" rotWithShape="0">
                    <a:srgbClr val="000000">
                      <a:alpha val="70000"/>
                    </a:srgbClr>
                  </a:outerShdw>
                </a:effectLst>
                <a:uLnTx/>
                <a:uFillTx/>
                <a:latin typeface="Arial Narrow" pitchFamily="34" charset="0"/>
              </a:rPr>
              <a:t>Basit İlkyardım Bilgileri</a:t>
            </a:r>
          </a:p>
        </p:txBody>
      </p:sp>
      <p:pic>
        <p:nvPicPr>
          <p:cNvPr id="74756" name="Picture 4" descr="İlk Yardım Resimleri - İlk Yardım Fotoğrafları | Bilgi Durağı"/>
          <p:cNvPicPr>
            <a:picLocks noChangeAspect="1" noChangeArrowheads="1"/>
          </p:cNvPicPr>
          <p:nvPr/>
        </p:nvPicPr>
        <p:blipFill>
          <a:blip r:embed="rId2"/>
          <a:srcRect/>
          <a:stretch>
            <a:fillRect/>
          </a:stretch>
        </p:blipFill>
        <p:spPr bwMode="auto">
          <a:xfrm>
            <a:off x="2857488" y="1643050"/>
            <a:ext cx="2857520" cy="1938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8849" name="Rectangle 1"/>
          <p:cNvSpPr>
            <a:spLocks noChangeArrowheads="1"/>
          </p:cNvSpPr>
          <p:nvPr/>
        </p:nvSpPr>
        <p:spPr bwMode="auto">
          <a:xfrm>
            <a:off x="571472" y="5072074"/>
            <a:ext cx="842968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Albertus Medium" pitchFamily="34" charset="0"/>
                <a:ea typeface="Times New Roman" pitchFamily="18" charset="0"/>
                <a:cs typeface="Times New Roman" pitchFamily="18" charset="0"/>
              </a:rPr>
              <a:t>BİLGİ:</a:t>
            </a:r>
            <a:r>
              <a:rPr kumimoji="0" lang="tr-TR" sz="1200" b="0" i="0" u="none" strike="noStrike" cap="none" normalizeH="0" dirty="0" smtClean="0">
                <a:ln>
                  <a:noFill/>
                </a:ln>
                <a:solidFill>
                  <a:schemeClr val="bg1"/>
                </a:solidFill>
                <a:effectLst>
                  <a:outerShdw blurRad="38100" dist="38100" dir="2700000" algn="tl">
                    <a:srgbClr val="000000">
                      <a:alpha val="43137"/>
                    </a:srgbClr>
                  </a:outerShdw>
                </a:effectLst>
                <a:latin typeface="Albertus Medium" pitchFamily="34" charset="0"/>
                <a:ea typeface="Times New Roman" pitchFamily="18" charset="0"/>
                <a:cs typeface="Times New Roman" pitchFamily="18" charset="0"/>
              </a:rPr>
              <a:t> </a:t>
            </a:r>
            <a:r>
              <a:rPr kumimoji="0" lang="tr-TR"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Albertus Medium" pitchFamily="34" charset="0"/>
                <a:ea typeface="Times New Roman" pitchFamily="18" charset="0"/>
                <a:cs typeface="Times New Roman" pitchFamily="18" charset="0"/>
              </a:rPr>
              <a:t>İleri düzey ilkyardım bilgileri ile bebeklerde, çocuklarda ve yetişkinlerde uygulanacak ilkyardımlara ilişkin temel bilgilerle birlikte, canlı uygulamaların yer aldığı eğitim videolarına KIZILAY web sayfasında “Neler Yapıyoruz?” başlığı altındaki bölümden</a:t>
            </a:r>
            <a:r>
              <a:rPr kumimoji="0" lang="tr-TR" sz="1200" b="0" i="0" u="none" strike="noStrike" cap="none" normalizeH="0" dirty="0" smtClean="0">
                <a:ln>
                  <a:noFill/>
                </a:ln>
                <a:solidFill>
                  <a:schemeClr val="bg1"/>
                </a:solidFill>
                <a:effectLst>
                  <a:outerShdw blurRad="38100" dist="38100" dir="2700000" algn="tl">
                    <a:srgbClr val="000000">
                      <a:alpha val="43137"/>
                    </a:srgbClr>
                  </a:outerShdw>
                </a:effectLst>
                <a:latin typeface="Albertus Medium" pitchFamily="34" charset="0"/>
                <a:ea typeface="Times New Roman" pitchFamily="18" charset="0"/>
                <a:cs typeface="Times New Roman" pitchFamily="18" charset="0"/>
              </a:rPr>
              <a:t> yararlanabilir; aynı amaçla Üniversitemizde yapılan Sertifikalı İlkyardımcı Eğitimlerine katılabilirsiniz.</a:t>
            </a:r>
            <a:endParaRPr kumimoji="0" lang="tr-TR"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Albertus Medium"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285720" y="428604"/>
            <a:ext cx="8229600" cy="1143000"/>
          </a:xfrm>
        </p:spPr>
        <p:txBody>
          <a:bodyPr/>
          <a:lstStyle/>
          <a:p>
            <a:pPr marL="484632" indent="0" eaLnBrk="1" fontAlgn="auto" hangingPunct="1">
              <a:spcAft>
                <a:spcPts val="0"/>
              </a:spcAft>
              <a:defRPr/>
            </a:pPr>
            <a:r>
              <a:rPr lang="tr-TR"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İlkyardım Nedir?</a:t>
            </a:r>
          </a:p>
        </p:txBody>
      </p:sp>
      <p:sp>
        <p:nvSpPr>
          <p:cNvPr id="9" name="Rectangle 3"/>
          <p:cNvSpPr>
            <a:spLocks noGrp="1" noChangeArrowheads="1"/>
          </p:cNvSpPr>
          <p:nvPr>
            <p:ph idx="1"/>
          </p:nvPr>
        </p:nvSpPr>
        <p:spPr>
          <a:xfrm>
            <a:off x="357158" y="1571612"/>
            <a:ext cx="8215370" cy="3286135"/>
          </a:xfrm>
        </p:spPr>
        <p:txBody>
          <a:bodyPr>
            <a:normAutofit/>
          </a:bodyPr>
          <a:lstStyle/>
          <a:p>
            <a:pPr algn="just" eaLnBrk="1" hangingPunct="1">
              <a:buFont typeface="Wingdings 2" pitchFamily="18" charset="2"/>
              <a:buNone/>
            </a:pPr>
            <a:r>
              <a:rPr lang="tr-TR" dirty="0" smtClean="0">
                <a:latin typeface="Arial Narrow" pitchFamily="34" charset="0"/>
              </a:rPr>
              <a:t>  		  </a:t>
            </a:r>
            <a:r>
              <a:rPr lang="tr-TR" dirty="0" smtClean="0">
                <a:solidFill>
                  <a:srgbClr val="FFFF00"/>
                </a:solidFill>
                <a:effectLst>
                  <a:outerShdw blurRad="38100" dist="38100" dir="2700000" algn="tl">
                    <a:srgbClr val="000000">
                      <a:alpha val="43137"/>
                    </a:srgbClr>
                  </a:outerShdw>
                </a:effectLst>
                <a:latin typeface="Arial Narrow" pitchFamily="34" charset="0"/>
              </a:rPr>
              <a:t>Herhangi bir kaza veya yaşamı tehlikeye düşüren bir durumda, sağlık görevlilerinin yardımı sağlanıncaya kadar, hayatın kurtarılması ya da durumun kötüleşmesini önlemek amacıyla olay yerinde ve </a:t>
            </a:r>
            <a:r>
              <a:rPr lang="tr-TR" dirty="0" smtClean="0">
                <a:solidFill>
                  <a:schemeClr val="bg1"/>
                </a:solidFill>
                <a:effectLst>
                  <a:outerShdw blurRad="38100" dist="38100" dir="2700000" algn="tl">
                    <a:srgbClr val="000000">
                      <a:alpha val="43137"/>
                    </a:srgbClr>
                  </a:outerShdw>
                </a:effectLst>
                <a:latin typeface="Arial Narrow" pitchFamily="34" charset="0"/>
              </a:rPr>
              <a:t>tıbbi araç gereç aranmaksızın,</a:t>
            </a:r>
            <a:r>
              <a:rPr lang="tr-TR" dirty="0" smtClean="0">
                <a:latin typeface="Arial Narrow" pitchFamily="34" charset="0"/>
              </a:rPr>
              <a:t> </a:t>
            </a:r>
            <a:r>
              <a:rPr lang="tr-TR" dirty="0" smtClean="0">
                <a:solidFill>
                  <a:srgbClr val="FFFF00"/>
                </a:solidFill>
                <a:effectLst>
                  <a:outerShdw blurRad="38100" dist="38100" dir="2700000" algn="tl">
                    <a:srgbClr val="000000">
                      <a:alpha val="43137"/>
                    </a:srgbClr>
                  </a:outerShdw>
                </a:effectLst>
                <a:latin typeface="Arial Narrow" pitchFamily="34" charset="0"/>
              </a:rPr>
              <a:t>eldeki olanaklarla yapılan </a:t>
            </a:r>
            <a:r>
              <a:rPr lang="tr-TR" dirty="0" smtClean="0">
                <a:solidFill>
                  <a:schemeClr val="bg1"/>
                </a:solidFill>
                <a:effectLst>
                  <a:outerShdw blurRad="38100" dist="38100" dir="2700000" algn="tl">
                    <a:srgbClr val="000000">
                      <a:alpha val="43137"/>
                    </a:srgbClr>
                  </a:outerShdw>
                </a:effectLst>
                <a:latin typeface="Arial Narrow" pitchFamily="34" charset="0"/>
              </a:rPr>
              <a:t>ilaçsız</a:t>
            </a:r>
            <a:r>
              <a:rPr lang="tr-TR" dirty="0" smtClean="0">
                <a:effectLst>
                  <a:outerShdw blurRad="38100" dist="38100" dir="2700000" algn="tl">
                    <a:srgbClr val="000000">
                      <a:alpha val="43137"/>
                    </a:srgbClr>
                  </a:outerShdw>
                </a:effectLst>
                <a:latin typeface="Arial Narrow" pitchFamily="34" charset="0"/>
              </a:rPr>
              <a:t> </a:t>
            </a:r>
            <a:r>
              <a:rPr lang="tr-TR" dirty="0" smtClean="0">
                <a:solidFill>
                  <a:srgbClr val="FFFF00"/>
                </a:solidFill>
                <a:effectLst>
                  <a:outerShdw blurRad="38100" dist="38100" dir="2700000" algn="tl">
                    <a:srgbClr val="000000">
                      <a:alpha val="43137"/>
                    </a:srgbClr>
                  </a:outerShdw>
                </a:effectLst>
                <a:latin typeface="Arial Narrow" pitchFamily="34" charset="0"/>
              </a:rPr>
              <a:t>uygulamalardır.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28728" y="214290"/>
            <a:ext cx="5715040" cy="857248"/>
          </a:xfrm>
        </p:spPr>
        <p:txBody>
          <a:bodyPr>
            <a:normAutofit/>
          </a:bodyPr>
          <a:lstStyle/>
          <a:p>
            <a:pPr marL="484632" indent="0" eaLnBrk="1" fontAlgn="auto" hangingPunct="1">
              <a:spcAft>
                <a:spcPts val="0"/>
              </a:spcAft>
              <a:defRPr/>
            </a:pPr>
            <a:r>
              <a:rPr lang="tr-TR" sz="2800" dirty="0" smtClean="0">
                <a:solidFill>
                  <a:schemeClr val="bg1"/>
                </a:solidFill>
                <a:latin typeface="Times New Roman" pitchFamily="18" charset="0"/>
                <a:cs typeface="Times New Roman" pitchFamily="18" charset="0"/>
              </a:rPr>
              <a:t>      Acil Tedavi Nedir?</a:t>
            </a:r>
          </a:p>
        </p:txBody>
      </p:sp>
      <p:sp>
        <p:nvSpPr>
          <p:cNvPr id="5" name="Rectangle 3"/>
          <p:cNvSpPr>
            <a:spLocks noGrp="1" noChangeArrowheads="1"/>
          </p:cNvSpPr>
          <p:nvPr>
            <p:ph idx="1"/>
          </p:nvPr>
        </p:nvSpPr>
        <p:spPr>
          <a:xfrm>
            <a:off x="785786" y="1000108"/>
            <a:ext cx="8001027" cy="785818"/>
          </a:xfrm>
        </p:spPr>
        <p:txBody>
          <a:bodyPr>
            <a:noAutofit/>
          </a:bodyPr>
          <a:lstStyle/>
          <a:p>
            <a:pPr algn="just" eaLnBrk="1" hangingPunct="1">
              <a:buFont typeface="Wingdings" pitchFamily="2" charset="2"/>
              <a:buNone/>
            </a:pPr>
            <a:r>
              <a:rPr lang="tr-TR" sz="28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Acil tedavi ünitelerinde ya da olay yerinde, hasta/yaralıya  doktor ve sağlık personeli tarafından yapılan tıbbi müdahalelerdir.</a:t>
            </a:r>
            <a:endParaRPr lang="tr-TR"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2"/>
          <p:cNvSpPr txBox="1">
            <a:spLocks noChangeArrowheads="1"/>
          </p:cNvSpPr>
          <p:nvPr/>
        </p:nvSpPr>
        <p:spPr>
          <a:xfrm>
            <a:off x="285720" y="2928934"/>
            <a:ext cx="8229600" cy="277456"/>
          </a:xfrm>
          <a:prstGeom prst="rect">
            <a:avLst/>
          </a:prstGeom>
        </p:spPr>
        <p:txBody>
          <a:bodyPr vert="horz" lIns="91440" tIns="45720" rIns="91440" bIns="45720" rtlCol="0" anchor="ctr">
            <a:noAutofit/>
          </a:body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tr-TR" sz="2800" b="0" i="0" u="none" strike="noStrike" kern="1200" cap="none" spc="0" normalizeH="0" baseline="0" noProof="0" dirty="0" smtClean="0">
                <a:ln>
                  <a:noFill/>
                </a:ln>
                <a:solidFill>
                  <a:schemeClr val="bg1">
                    <a:lumMod val="95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İlkyardım ve Acil Tedavi Arasındaki Fark Nedir?</a:t>
            </a:r>
          </a:p>
        </p:txBody>
      </p:sp>
      <p:sp>
        <p:nvSpPr>
          <p:cNvPr id="7" name="Rectangle 3"/>
          <p:cNvSpPr txBox="1">
            <a:spLocks noChangeArrowheads="1"/>
          </p:cNvSpPr>
          <p:nvPr/>
        </p:nvSpPr>
        <p:spPr>
          <a:xfrm>
            <a:off x="571472" y="3500438"/>
            <a:ext cx="8215370" cy="571504"/>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800" b="1" i="0" u="none" strike="noStrike" kern="1200" cap="none" spc="0" normalizeH="0" baseline="0" noProof="0" dirty="0" smtClean="0">
                <a:ln>
                  <a:noFill/>
                </a:ln>
                <a:solidFill>
                  <a:srgbClr val="FFFF00"/>
                </a:solidFill>
                <a:effectLst/>
                <a:uLnTx/>
                <a:uFillTx/>
                <a:latin typeface="+mn-lt"/>
                <a:ea typeface="+mn-ea"/>
                <a:cs typeface="+mn-cs"/>
              </a:rPr>
              <a:t>Acil tedavi </a:t>
            </a:r>
            <a:r>
              <a:rPr kumimoji="0" lang="tr-TR" sz="2800" b="0" i="0" u="none" strike="noStrike" kern="1200" cap="none" spc="0" normalizeH="0" baseline="0" noProof="0" dirty="0" smtClean="0">
                <a:ln>
                  <a:noFill/>
                </a:ln>
                <a:solidFill>
                  <a:srgbClr val="FFFF00"/>
                </a:solidFill>
                <a:effectLst/>
                <a:uLnTx/>
                <a:uFillTx/>
                <a:latin typeface="+mn-lt"/>
                <a:ea typeface="+mn-ea"/>
                <a:cs typeface="+mn-cs"/>
              </a:rPr>
              <a:t>; işin uzmanları tarafından yapılan her türlü ileri teknik ve ilaç kullanılarak yapılır.</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800" b="1" i="0" u="none" strike="noStrike" kern="1200" cap="none" spc="0" normalizeH="0" baseline="0" noProof="0" dirty="0" smtClean="0">
                <a:ln>
                  <a:noFill/>
                </a:ln>
                <a:solidFill>
                  <a:srgbClr val="FFFF00"/>
                </a:solidFill>
                <a:effectLst/>
                <a:uLnTx/>
                <a:uFillTx/>
                <a:latin typeface="+mn-lt"/>
                <a:ea typeface="+mn-ea"/>
                <a:cs typeface="+mn-cs"/>
              </a:rPr>
              <a:t>İlkyardım</a:t>
            </a:r>
            <a:r>
              <a:rPr kumimoji="0" lang="tr-TR" sz="2800" b="0" i="0" u="none" strike="noStrike" kern="1200" cap="none" spc="0" normalizeH="0" baseline="0" noProof="0" dirty="0" smtClean="0">
                <a:ln>
                  <a:noFill/>
                </a:ln>
                <a:solidFill>
                  <a:srgbClr val="FFFF00"/>
                </a:solidFill>
                <a:effectLst/>
                <a:uLnTx/>
                <a:uFillTx/>
                <a:latin typeface="+mn-lt"/>
                <a:ea typeface="+mn-ea"/>
                <a:cs typeface="+mn-cs"/>
              </a:rPr>
              <a:t> ; bu konuda eğitim almış herkesin, olayın olduğu yerde bulabildiği malzemeleri kullanarak yaptığı hayat kurtarıcı müdahaledir.</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457200" y="557213"/>
            <a:ext cx="8229600" cy="1143000"/>
          </a:xfrm>
          <a:prstGeom prst="rect">
            <a:avLst/>
          </a:prstGeom>
        </p:spPr>
        <p:txBody>
          <a:bodyPr vert="horz" lIns="91440" tIns="45720" rIns="91440" bIns="45720" rtlCol="0" anchor="ctr">
            <a:normAutofit/>
          </a:bodyPr>
          <a:lstStyle/>
          <a:p>
            <a:pPr marL="484632"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İlkyardımcı Kimdir?</a:t>
            </a:r>
          </a:p>
        </p:txBody>
      </p:sp>
      <p:sp>
        <p:nvSpPr>
          <p:cNvPr id="8" name="Rectangle 3"/>
          <p:cNvSpPr>
            <a:spLocks noGrp="1" noChangeArrowheads="1"/>
          </p:cNvSpPr>
          <p:nvPr>
            <p:ph idx="1"/>
          </p:nvPr>
        </p:nvSpPr>
        <p:spPr>
          <a:xfrm>
            <a:off x="500034" y="2000240"/>
            <a:ext cx="8229600" cy="3629025"/>
          </a:xfrm>
        </p:spPr>
        <p:txBody>
          <a:bodyPr/>
          <a:lstStyle/>
          <a:p>
            <a:pPr eaLnBrk="1" hangingPunct="1">
              <a:buFont typeface="Wingdings 2" pitchFamily="18" charset="2"/>
              <a:buNone/>
            </a:pPr>
            <a:r>
              <a:rPr lang="tr-TR" dirty="0" smtClean="0">
                <a:solidFill>
                  <a:schemeClr val="bg1"/>
                </a:solidFill>
                <a:effectLst>
                  <a:outerShdw blurRad="38100" dist="38100" dir="2700000" algn="tl">
                    <a:srgbClr val="000000">
                      <a:alpha val="43137"/>
                    </a:srgbClr>
                  </a:outerShdw>
                </a:effectLst>
                <a:latin typeface="Arial Narrow" pitchFamily="34" charset="0"/>
              </a:rPr>
              <a:t>   	İlkyardım tanımında belirtilen amaç doğrultusunda, hasta veya yaralıya mevcut araç ve gereçlerle ilaçsız uygulamaları yapan </a:t>
            </a:r>
            <a:r>
              <a:rPr lang="tr-TR" dirty="0" smtClean="0">
                <a:solidFill>
                  <a:srgbClr val="FFFF00"/>
                </a:solidFill>
                <a:effectLst>
                  <a:outerShdw blurRad="38100" dist="38100" dir="2700000" algn="tl">
                    <a:srgbClr val="000000">
                      <a:alpha val="43137"/>
                    </a:srgbClr>
                  </a:outerShdw>
                </a:effectLst>
                <a:latin typeface="Arial Narrow" pitchFamily="34" charset="0"/>
              </a:rPr>
              <a:t>ilkyardım eğitimi </a:t>
            </a:r>
            <a:r>
              <a:rPr lang="tr-TR" dirty="0" smtClean="0">
                <a:solidFill>
                  <a:schemeClr val="bg1"/>
                </a:solidFill>
                <a:effectLst>
                  <a:outerShdw blurRad="38100" dist="38100" dir="2700000" algn="tl">
                    <a:srgbClr val="000000">
                      <a:alpha val="43137"/>
                    </a:srgbClr>
                  </a:outerShdw>
                </a:effectLst>
                <a:latin typeface="Arial Narrow" pitchFamily="34" charset="0"/>
              </a:rPr>
              <a:t>almış kişi ya da kişilerdir.</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42910" y="1285860"/>
            <a:ext cx="4857784" cy="1500198"/>
          </a:xfrm>
        </p:spPr>
        <p:txBody>
          <a:bodyPr>
            <a:noAutofit/>
          </a:bodyPr>
          <a:lstStyle/>
          <a:p>
            <a:pPr marL="0" indent="0" eaLnBrk="1" hangingPunct="1">
              <a:buNone/>
            </a:pPr>
            <a:r>
              <a:rPr lang="tr-TR" sz="2400" dirty="0" smtClean="0">
                <a:solidFill>
                  <a:srgbClr val="FFFF00"/>
                </a:solidFill>
                <a:effectLst>
                  <a:outerShdw blurRad="38100" dist="38100" dir="2700000" algn="tl">
                    <a:srgbClr val="000000">
                      <a:alpha val="43137"/>
                    </a:srgbClr>
                  </a:outerShdw>
                </a:effectLst>
              </a:rPr>
              <a:t>Bir İlkyardımcının temel görevi:  </a:t>
            </a:r>
          </a:p>
          <a:p>
            <a:pPr marL="0" indent="0" eaLnBrk="1" hangingPunct="1">
              <a:buFont typeface="Wingdings" pitchFamily="2" charset="2"/>
              <a:buNone/>
            </a:pPr>
            <a:r>
              <a:rPr lang="tr-TR"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Korumak, Bildirmek, Kurtarmak,</a:t>
            </a:r>
            <a:endParaRPr lang="tr-TR" sz="2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eaLnBrk="1" hangingPunct="1">
              <a:buFont typeface="Wingdings" pitchFamily="2" charset="2"/>
              <a:buNone/>
            </a:pPr>
            <a:r>
              <a:rPr lang="tr-TR" sz="2400" b="1" dirty="0" smtClean="0">
                <a:solidFill>
                  <a:srgbClr val="FFFF00"/>
                </a:solidFill>
                <a:effectLst>
                  <a:outerShdw blurRad="38100" dist="38100" dir="2700000" algn="tl">
                    <a:srgbClr val="000000">
                      <a:alpha val="43137"/>
                    </a:srgbClr>
                  </a:outerShdw>
                </a:effectLst>
              </a:rPr>
              <a:t>K.B.K. </a:t>
            </a:r>
            <a:r>
              <a:rPr lang="tr-TR" sz="2400" dirty="0" smtClean="0">
                <a:solidFill>
                  <a:srgbClr val="FFFF00"/>
                </a:solidFill>
                <a:effectLst>
                  <a:outerShdw blurRad="38100" dist="38100" dir="2700000" algn="tl">
                    <a:srgbClr val="000000">
                      <a:alpha val="43137"/>
                    </a:srgbClr>
                  </a:outerShdw>
                </a:effectLst>
              </a:rPr>
              <a:t>olarak ifade edilir. </a:t>
            </a:r>
          </a:p>
          <a:p>
            <a:pPr marL="0" indent="0" eaLnBrk="1" hangingPunct="1"/>
            <a:endParaRPr lang="tr-TR" sz="2400" dirty="0" smtClean="0">
              <a:solidFill>
                <a:srgbClr val="FFFF00"/>
              </a:solidFill>
              <a:effectLst>
                <a:outerShdw blurRad="38100" dist="38100" dir="2700000" algn="tl">
                  <a:srgbClr val="000000">
                    <a:alpha val="43137"/>
                  </a:srgbClr>
                </a:outerShdw>
              </a:effectLst>
            </a:endParaRPr>
          </a:p>
        </p:txBody>
      </p:sp>
      <p:pic>
        <p:nvPicPr>
          <p:cNvPr id="76801" name="Picture 1" descr="C:\Users\gru-imid1-2\Desktop\ETKİNLİKLER\İlkyardım ve Trafik Güvenliği\İLKYARDIM VE TRAFİK HAFTASI\TRAFİK VE İLKYARDIM.jpg">
            <a:hlinkClick r:id="rId2" action="ppaction://hlinkfile"/>
          </p:cNvPr>
          <p:cNvPicPr>
            <a:picLocks noChangeAspect="1" noChangeArrowheads="1"/>
          </p:cNvPicPr>
          <p:nvPr/>
        </p:nvPicPr>
        <p:blipFill>
          <a:blip r:embed="rId3"/>
          <a:srcRect/>
          <a:stretch>
            <a:fillRect/>
          </a:stretch>
        </p:blipFill>
        <p:spPr bwMode="auto">
          <a:xfrm>
            <a:off x="5500695" y="1142984"/>
            <a:ext cx="2857519" cy="1905013"/>
          </a:xfrm>
          <a:prstGeom prst="rect">
            <a:avLst/>
          </a:prstGeom>
          <a:noFill/>
        </p:spPr>
      </p:pic>
      <p:sp>
        <p:nvSpPr>
          <p:cNvPr id="7" name="6 Dikdörtgen"/>
          <p:cNvSpPr/>
          <p:nvPr/>
        </p:nvSpPr>
        <p:spPr>
          <a:xfrm>
            <a:off x="500034" y="3286124"/>
            <a:ext cx="8215370" cy="646331"/>
          </a:xfrm>
          <a:prstGeom prst="rect">
            <a:avLst/>
          </a:prstGeom>
        </p:spPr>
        <p:txBody>
          <a:bodyPr wrap="square">
            <a:spAutoFit/>
          </a:bodyPr>
          <a:lstStyle/>
          <a:p>
            <a:r>
              <a:rPr lang="tr-TR"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Koruma</a:t>
            </a:r>
            <a:r>
              <a:rPr lang="tr-TR"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Kaza sonuçlarının daha da ağırlaşmasını önlemek için kaza yerinin hızla değerlendirilerek, olay yeri güvenliğinin sağlanmasıdır. </a:t>
            </a:r>
            <a:endParaRPr lang="tr-TR"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6802" name="Rectangle 2"/>
          <p:cNvSpPr>
            <a:spLocks noChangeArrowheads="1"/>
          </p:cNvSpPr>
          <p:nvPr/>
        </p:nvSpPr>
        <p:spPr bwMode="auto">
          <a:xfrm>
            <a:off x="500034" y="4071942"/>
            <a:ext cx="80010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Bildirme: </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Acil yardım ekiplerinin </a:t>
            </a:r>
            <a:r>
              <a:rPr kumimoji="0" lang="tr-TR" sz="1600" b="1"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(1-1-2)</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harekete geçirilmesidir. </a:t>
            </a:r>
            <a:r>
              <a:rPr kumimoji="0" lang="tr-TR" sz="1600" b="0" i="0" u="none" strike="noStrike" cap="none" normalizeH="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Öncelikle kendinizin sonra hasta ya da yaralının güvenliğini sağladıktan </a:t>
            </a:r>
            <a:r>
              <a:rPr kumimoji="0" lang="tr-TR" sz="1600" b="0" i="0" u="none" strike="noStrike" cap="none" normalizeH="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sonra acil tıbbi yardım istenmelidir. Ülkemizde her türlü ilkyardım gerektiren </a:t>
            </a:r>
            <a:r>
              <a:rPr kumimoji="0" lang="tr-TR" sz="1600" b="0" i="0" u="none" strike="noStrike" cap="none" normalizeH="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durumda </a:t>
            </a:r>
            <a:r>
              <a:rPr kumimoji="0" lang="tr-TR" sz="1600" b="1"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112 Acil Çağrı Merkezi</a:t>
            </a:r>
            <a:r>
              <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aranmalıdır.</a:t>
            </a:r>
            <a:endParaRPr kumimoji="0" lang="tr-TR" sz="1600" b="0" i="0" u="none" strike="noStrike" cap="none" normalizeH="0" baseline="0" dirty="0" smtClean="0">
              <a:ln>
                <a:noFill/>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6803" name="Rectangle 3"/>
          <p:cNvSpPr>
            <a:spLocks noChangeArrowheads="1"/>
          </p:cNvSpPr>
          <p:nvPr/>
        </p:nvSpPr>
        <p:spPr bwMode="auto">
          <a:xfrm>
            <a:off x="500034" y="4929198"/>
            <a:ext cx="814393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Kurtarma: </a:t>
            </a:r>
            <a:r>
              <a:rPr kumimoji="0" lang="tr-TR"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Kaza ya da olay yerinde yapılan tüm ilkyardım uygulamalardır. Hayat kurtarmak için mutlaka ilkyardım eğitimi alınmalıdır.</a:t>
            </a:r>
            <a:r>
              <a:rPr kumimoji="0" lang="tr-TR" sz="1600" b="0" i="0" u="none" strike="noStrike" cap="none" normalizeH="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tr-TR"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İlkyardım eğitiminiz yoksa yaralıya dokunmayın, kaza yeri güvenliğini sağlayın, </a:t>
            </a:r>
            <a:r>
              <a:rPr kumimoji="0" lang="tr-TR" sz="1600" b="0" i="0" u="none" strike="noStrike" cap="none" normalizeH="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tr-TR"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yaralıyı koruyun ve yardım isteyin.  </a:t>
            </a:r>
            <a:endParaRPr kumimoji="0" lang="tr-TR" sz="1600"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9 Dikdörtgen"/>
          <p:cNvSpPr/>
          <p:nvPr/>
        </p:nvSpPr>
        <p:spPr>
          <a:xfrm>
            <a:off x="1071538" y="214290"/>
            <a:ext cx="5429288" cy="646331"/>
          </a:xfrm>
          <a:prstGeom prst="rect">
            <a:avLst/>
          </a:prstGeom>
        </p:spPr>
        <p:txBody>
          <a:bodyPr wrap="square">
            <a:spAutoFit/>
          </a:bodyPr>
          <a:lstStyle/>
          <a:p>
            <a:r>
              <a:rPr lang="tr-T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YAPABİLİRSİNİZ…</a:t>
            </a:r>
            <a:endParaRPr lang="tr-TR" sz="3600" dirty="0">
              <a:solidFill>
                <a:schemeClr val="bg1"/>
              </a:solidFill>
              <a:effectLst>
                <a:outerShdw blurRad="38100" dist="38100" dir="2700000" algn="tl">
                  <a:srgbClr val="000000">
                    <a:alpha val="43137"/>
                  </a:srgbClr>
                </a:outerShdw>
              </a:effectLst>
            </a:endParaRPr>
          </a:p>
        </p:txBody>
      </p:sp>
      <p:pic>
        <p:nvPicPr>
          <p:cNvPr id="9" name="Picture 2" descr="resim 7"/>
          <p:cNvPicPr>
            <a:picLocks noChangeAspect="1" noChangeArrowheads="1"/>
          </p:cNvPicPr>
          <p:nvPr/>
        </p:nvPicPr>
        <p:blipFill>
          <a:blip r:embed="rId4" cstate="print"/>
          <a:srcRect r="9091"/>
          <a:stretch>
            <a:fillRect/>
          </a:stretch>
        </p:blipFill>
        <p:spPr bwMode="auto">
          <a:xfrm>
            <a:off x="5500694" y="1071546"/>
            <a:ext cx="1071570" cy="78581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graphicFrame>
        <p:nvGraphicFramePr>
          <p:cNvPr id="33794" name="Object 2"/>
          <p:cNvGraphicFramePr>
            <a:graphicFrameLocks noChangeAspect="1"/>
          </p:cNvGraphicFramePr>
          <p:nvPr/>
        </p:nvGraphicFramePr>
        <p:xfrm>
          <a:off x="2214546" y="1928802"/>
          <a:ext cx="4929222" cy="3928512"/>
        </p:xfrm>
        <a:graphic>
          <a:graphicData uri="http://schemas.openxmlformats.org/presentationml/2006/ole">
            <p:oleObj spid="_x0000_s73730" name="Bit Eşlem Resmi" r:id="rId3" imgW="6620799" imgH="5276190" progId="PBrush">
              <p:embed/>
            </p:oleObj>
          </a:graphicData>
        </a:graphic>
      </p:graphicFrame>
      <p:sp>
        <p:nvSpPr>
          <p:cNvPr id="5" name="5 Alt Başlık"/>
          <p:cNvSpPr txBox="1">
            <a:spLocks/>
          </p:cNvSpPr>
          <p:nvPr/>
        </p:nvSpPr>
        <p:spPr>
          <a:xfrm>
            <a:off x="1857356" y="1142984"/>
            <a:ext cx="6043610" cy="61437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a:t>
            </a:r>
            <a:r>
              <a:rPr kumimoji="0" lang="tr-TR"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Burun Kanaması</a:t>
            </a:r>
            <a:endParaRPr kumimoji="0" lang="tr-T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
        <p:nvSpPr>
          <p:cNvPr id="6" name="5 Dikdörtgen"/>
          <p:cNvSpPr/>
          <p:nvPr/>
        </p:nvSpPr>
        <p:spPr>
          <a:xfrm>
            <a:off x="2357422" y="2071678"/>
            <a:ext cx="4643470" cy="3539430"/>
          </a:xfrm>
          <a:prstGeom prst="rect">
            <a:avLst/>
          </a:prstGeom>
          <a:solidFill>
            <a:schemeClr val="accent3">
              <a:lumMod val="50000"/>
              <a:alpha val="77000"/>
            </a:schemeClr>
          </a:solidFill>
        </p:spPr>
        <p:txBody>
          <a:bodyPr wrap="square">
            <a:spAutoFit/>
          </a:bodyPr>
          <a:lstStyle/>
          <a:p>
            <a:pPr>
              <a:buFont typeface="Wingdings" pitchFamily="2" charset="2"/>
              <a:buBlip>
                <a:blip r:embed="rId4"/>
              </a:buBlip>
            </a:pPr>
            <a:r>
              <a:rPr lang="tr-TR" sz="2800" dirty="0" smtClean="0">
                <a:solidFill>
                  <a:schemeClr val="bg1"/>
                </a:solidFill>
                <a:latin typeface="Arial" pitchFamily="34" charset="0"/>
                <a:cs typeface="Arial" pitchFamily="34" charset="0"/>
              </a:rPr>
              <a:t>Hasta sakinleştirilir, endişeleri giderilir,</a:t>
            </a:r>
          </a:p>
          <a:p>
            <a:pPr>
              <a:buFont typeface="Wingdings" pitchFamily="2" charset="2"/>
              <a:buBlip>
                <a:blip r:embed="rId4"/>
              </a:buBlip>
            </a:pPr>
            <a:r>
              <a:rPr lang="tr-TR" sz="2800" dirty="0" smtClean="0">
                <a:solidFill>
                  <a:schemeClr val="bg1"/>
                </a:solidFill>
                <a:latin typeface="Arial" pitchFamily="34" charset="0"/>
                <a:cs typeface="Arial" pitchFamily="34" charset="0"/>
              </a:rPr>
              <a:t>Oturtulur,</a:t>
            </a:r>
          </a:p>
          <a:p>
            <a:pPr>
              <a:buFont typeface="Wingdings" pitchFamily="2" charset="2"/>
              <a:buBlip>
                <a:blip r:embed="rId4"/>
              </a:buBlip>
            </a:pPr>
            <a:r>
              <a:rPr lang="tr-TR" sz="2800" dirty="0" smtClean="0">
                <a:solidFill>
                  <a:schemeClr val="bg1"/>
                </a:solidFill>
                <a:latin typeface="Arial" pitchFamily="34" charset="0"/>
                <a:cs typeface="Arial" pitchFamily="34" charset="0"/>
              </a:rPr>
              <a:t>Başı hafifçe öne eğilir,</a:t>
            </a:r>
          </a:p>
          <a:p>
            <a:pPr>
              <a:buFont typeface="Wingdings" pitchFamily="2" charset="2"/>
              <a:buBlip>
                <a:blip r:embed="rId4"/>
              </a:buBlip>
            </a:pPr>
            <a:r>
              <a:rPr lang="tr-TR" sz="2800" dirty="0" smtClean="0">
                <a:solidFill>
                  <a:schemeClr val="bg1"/>
                </a:solidFill>
                <a:latin typeface="Arial" pitchFamily="34" charset="0"/>
                <a:cs typeface="Arial" pitchFamily="34" charset="0"/>
              </a:rPr>
              <a:t>Burun kanatları </a:t>
            </a:r>
            <a:r>
              <a:rPr lang="tr-TR" sz="2800" b="1" i="1" dirty="0" smtClean="0">
                <a:solidFill>
                  <a:schemeClr val="bg1"/>
                </a:solidFill>
                <a:latin typeface="Arial" pitchFamily="34" charset="0"/>
                <a:cs typeface="Arial" pitchFamily="34" charset="0"/>
              </a:rPr>
              <a:t>5 dakika süre ile</a:t>
            </a:r>
            <a:r>
              <a:rPr lang="tr-TR" sz="2800" dirty="0" smtClean="0">
                <a:solidFill>
                  <a:schemeClr val="bg1"/>
                </a:solidFill>
                <a:latin typeface="Arial" pitchFamily="34" charset="0"/>
                <a:cs typeface="Arial" pitchFamily="34" charset="0"/>
              </a:rPr>
              <a:t> sıkılır,</a:t>
            </a:r>
          </a:p>
          <a:p>
            <a:pPr>
              <a:buFont typeface="Wingdings" pitchFamily="2" charset="2"/>
              <a:buBlip>
                <a:blip r:embed="rId4"/>
              </a:buBlip>
            </a:pPr>
            <a:r>
              <a:rPr lang="tr-TR" sz="2800" dirty="0" smtClean="0">
                <a:solidFill>
                  <a:schemeClr val="bg1"/>
                </a:solidFill>
                <a:latin typeface="Arial" pitchFamily="34" charset="0"/>
                <a:cs typeface="Arial" pitchFamily="34" charset="0"/>
              </a:rPr>
              <a:t>Kanama durmazsa sağlık kuruluşuna gidilir.</a:t>
            </a:r>
            <a:endParaRPr lang="tr-TR"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5 Alt Başlık"/>
          <p:cNvSpPr txBox="1">
            <a:spLocks/>
          </p:cNvSpPr>
          <p:nvPr/>
        </p:nvSpPr>
        <p:spPr>
          <a:xfrm>
            <a:off x="2143108" y="1142984"/>
            <a:ext cx="4929222" cy="614370"/>
          </a:xfrm>
          <a:prstGeom prst="rect">
            <a:avLst/>
          </a:prstGeom>
        </p:spPr>
        <p:txBody>
          <a:bodyPr vert="horz" lIns="91440" tIns="45720" rIns="91440" bIns="45720" rtlCol="0">
            <a:normAutofit fontScale="92500" lnSpcReduction="20000"/>
          </a:bodyPr>
          <a:lstStyle/>
          <a:p>
            <a:pPr marL="342900" lvl="0" indent="-342900" algn="ctr">
              <a:spcBef>
                <a:spcPct val="20000"/>
              </a:spcBef>
              <a:defRPr/>
            </a:pPr>
            <a:r>
              <a:rPr kumimoji="0" lang="tr-TR"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 Hafif </a:t>
            </a:r>
            <a:r>
              <a:rPr lang="tr-TR" sz="3200" dirty="0" smtClean="0">
                <a:solidFill>
                  <a:srgbClr val="FF0000"/>
                </a:solidFill>
                <a:effectLst>
                  <a:outerShdw blurRad="38100" dist="38100" dir="2700000" algn="tl">
                    <a:srgbClr val="000000">
                      <a:alpha val="43137"/>
                    </a:srgbClr>
                  </a:outerShdw>
                </a:effectLst>
              </a:rPr>
              <a:t>Yanıklarda</a:t>
            </a:r>
          </a:p>
          <a:p>
            <a:pPr marL="342900" indent="-342900" algn="ctr">
              <a:spcBef>
                <a:spcPct val="20000"/>
              </a:spcBef>
              <a:defRPr/>
            </a:pPr>
            <a:r>
              <a:rPr lang="tr-TR" sz="900" dirty="0" smtClean="0">
                <a:solidFill>
                  <a:schemeClr val="bg2"/>
                </a:solidFill>
                <a:effectLst>
                  <a:outerShdw blurRad="38100" dist="38100" dir="2700000" algn="tl">
                    <a:srgbClr val="000000">
                      <a:alpha val="43137"/>
                    </a:srgbClr>
                  </a:outerShdw>
                </a:effectLst>
                <a:latin typeface="Arial" pitchFamily="34" charset="0"/>
                <a:cs typeface="Arial" pitchFamily="34" charset="0"/>
              </a:rPr>
              <a:t>Bölgeyi 10 dakika tazyiksiz çeşme suyuna tutunuz…</a:t>
            </a:r>
            <a:endParaRPr lang="tr-TR" sz="900" b="1" dirty="0" smtClean="0">
              <a:solidFill>
                <a:schemeClr val="bg2"/>
              </a:solidFill>
              <a:effectLst>
                <a:outerShdw blurRad="38100" dist="38100" dir="2700000" algn="tl">
                  <a:srgbClr val="000000">
                    <a:alpha val="43137"/>
                  </a:srgbClr>
                </a:outerShdw>
              </a:effectLst>
              <a:latin typeface="Arial" pitchFamily="34" charset="0"/>
              <a:cs typeface="Arial" pitchFamily="34" charset="0"/>
            </a:endParaRPr>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tr-TR" sz="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pic>
        <p:nvPicPr>
          <p:cNvPr id="6" name="Picture 4"/>
          <p:cNvPicPr>
            <a:picLocks noChangeAspect="1" noChangeArrowheads="1"/>
          </p:cNvPicPr>
          <p:nvPr/>
        </p:nvPicPr>
        <p:blipFill>
          <a:blip r:embed="rId2"/>
          <a:srcRect/>
          <a:stretch>
            <a:fillRect/>
          </a:stretch>
        </p:blipFill>
        <p:spPr>
          <a:xfrm>
            <a:off x="2214546" y="1928802"/>
            <a:ext cx="5091125" cy="3563663"/>
          </a:xfrm>
          <a:prstGeom prst="rect">
            <a:avLst/>
          </a:prstGeom>
          <a:noFill/>
          <a:ln/>
        </p:spPr>
      </p:pic>
      <p:sp>
        <p:nvSpPr>
          <p:cNvPr id="9"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8" name="Rectangle 3"/>
          <p:cNvSpPr txBox="1">
            <a:spLocks noChangeArrowheads="1"/>
          </p:cNvSpPr>
          <p:nvPr/>
        </p:nvSpPr>
        <p:spPr>
          <a:xfrm>
            <a:off x="2214546" y="1857364"/>
            <a:ext cx="5143536" cy="3643338"/>
          </a:xfrm>
          <a:prstGeom prst="rect">
            <a:avLst/>
          </a:prstGeom>
          <a:solidFill>
            <a:schemeClr val="bg2">
              <a:lumMod val="50000"/>
              <a:alpha val="92000"/>
            </a:schemeClr>
          </a:solidFill>
        </p:spPr>
        <p:txBody>
          <a:bodyPr vert="horz" lIns="91440" tIns="45720" rIns="91440" bIns="45720" rtlCol="0">
            <a:normAutofit/>
          </a:bodyPr>
          <a:lstStyle/>
          <a:p>
            <a:pPr marL="609600" marR="0" lvl="0" indent="-609600" algn="l" defTabSz="914400" rtl="0" eaLnBrk="1" fontAlgn="auto" latinLnBrk="0" hangingPunct="1">
              <a:lnSpc>
                <a:spcPct val="100000"/>
              </a:lnSpc>
              <a:spcBef>
                <a:spcPct val="20000"/>
              </a:spcBef>
              <a:spcAft>
                <a:spcPts val="0"/>
              </a:spcAft>
              <a:buClrTx/>
              <a:buSzTx/>
              <a:tabLst/>
              <a:defRPr/>
            </a:pP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Ciddi/Tehlikeli</a:t>
            </a:r>
            <a:r>
              <a:rPr kumimoji="0" lang="tr-TR" sz="24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Yanıklarda:</a:t>
            </a:r>
            <a:endPar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a:p>
            <a:pPr marL="355600" marR="0" lvl="0" indent="-3556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Yanık üzerine ilaç ya da yanık merhemi gibi</a:t>
            </a:r>
            <a:r>
              <a:rPr kumimoji="0" lang="tr-TR" sz="2400" b="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maddeler sürülmemelidir,</a:t>
            </a:r>
          </a:p>
          <a:p>
            <a:pPr marL="355600" marR="0" lvl="0" indent="-3556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Yanık üzeri temiz bir bezle örtülür,</a:t>
            </a:r>
          </a:p>
          <a:p>
            <a:pPr marL="355600" marR="0" lvl="0" indent="-3556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Hasta/yaralı battaniye ile örtülür,</a:t>
            </a:r>
          </a:p>
          <a:p>
            <a:pPr marL="355600" marR="0" lvl="0" indent="-3556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Sağlık kuruluşuna gidilmelidir.</a:t>
            </a:r>
          </a:p>
          <a:p>
            <a:pPr marL="609600" marR="0" lvl="0" indent="-609600" algn="l" defTabSz="914400" rtl="0" eaLnBrk="1" fontAlgn="auto" latinLnBrk="0" hangingPunct="1">
              <a:lnSpc>
                <a:spcPct val="100000"/>
              </a:lnSpc>
              <a:spcBef>
                <a:spcPct val="20000"/>
              </a:spcBef>
              <a:spcAft>
                <a:spcPts val="0"/>
              </a:spcAft>
              <a:buClrTx/>
              <a:buSzTx/>
              <a:buFont typeface="Wingdings" pitchFamily="2" charset="2"/>
              <a:buChar char="v"/>
              <a:tabLst/>
              <a:defRPr/>
            </a:pPr>
            <a:endParaRPr kumimoji="0" lang="tr-TR"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5 Alt Başlık"/>
          <p:cNvSpPr txBox="1">
            <a:spLocks/>
          </p:cNvSpPr>
          <p:nvPr/>
        </p:nvSpPr>
        <p:spPr>
          <a:xfrm>
            <a:off x="1428728" y="1142984"/>
            <a:ext cx="6400800" cy="61437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Göze Yabancı Cisim Kaçması Halinde </a:t>
            </a:r>
            <a:endParaRPr kumimoji="0" lang="tr-TR"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pic>
        <p:nvPicPr>
          <p:cNvPr id="8" name="Picture 4" descr="yaba cis 7"/>
          <p:cNvPicPr>
            <a:picLocks noChangeAspect="1" noChangeArrowheads="1"/>
          </p:cNvPicPr>
          <p:nvPr/>
        </p:nvPicPr>
        <p:blipFill>
          <a:blip r:embed="rId2"/>
          <a:srcRect/>
          <a:stretch>
            <a:fillRect/>
          </a:stretch>
        </p:blipFill>
        <p:spPr>
          <a:xfrm>
            <a:off x="2071670" y="1857364"/>
            <a:ext cx="4962530" cy="3536926"/>
          </a:xfrm>
          <a:prstGeom prst="rect">
            <a:avLst/>
          </a:prstGeom>
          <a:ln>
            <a:noFill/>
          </a:ln>
          <a:effectLst>
            <a:softEdge rad="112500"/>
          </a:effectLst>
        </p:spPr>
      </p:pic>
      <p:sp>
        <p:nvSpPr>
          <p:cNvPr id="9" name="Rectangle 3"/>
          <p:cNvSpPr txBox="1">
            <a:spLocks noChangeArrowheads="1"/>
          </p:cNvSpPr>
          <p:nvPr/>
        </p:nvSpPr>
        <p:spPr>
          <a:xfrm>
            <a:off x="857250" y="1598613"/>
            <a:ext cx="7386638" cy="3973527"/>
          </a:xfrm>
          <a:prstGeom prst="rect">
            <a:avLst/>
          </a:prstGeom>
          <a:solidFill>
            <a:schemeClr val="bg2">
              <a:lumMod val="50000"/>
              <a:alpha val="58000"/>
            </a:schemeClr>
          </a:solidFill>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Göz ışığa doğru çevrilir ve alt göz kapağı içine bakılır,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Gerekirse üst göz kapağı açık tutulur,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Nemli temiz bir bezle çıkarılmaya çalışılır,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Hastaya gözünü kırpıştırması söylenir,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Göz ovulmamalıdır,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tr-TR" sz="2800" b="0" i="0" u="none" strike="noStrike" kern="1200" cap="none" spc="0" normalizeH="0" baseline="0" noProof="0" dirty="0" smtClean="0">
                <a:ln>
                  <a:noFill/>
                </a:ln>
                <a:solidFill>
                  <a:srgbClr val="FFFFFF"/>
                </a:solidFill>
                <a:effectLst/>
                <a:uLnTx/>
                <a:uFillTx/>
                <a:latin typeface="+mn-lt"/>
                <a:ea typeface="+mn-ea"/>
                <a:cs typeface="+mn-cs"/>
              </a:rPr>
              <a:t>Çıkmıyorsa sağlık kuruluşuna gitmesi sağlanır.</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tr-TR" sz="2800" u="sng" dirty="0" smtClean="0">
                <a:solidFill>
                  <a:srgbClr val="FFFFFF"/>
                </a:solidFill>
              </a:rPr>
              <a:t>ÖNEMLİ:</a:t>
            </a:r>
            <a:r>
              <a:rPr lang="tr-TR" sz="2800" dirty="0" smtClean="0">
                <a:solidFill>
                  <a:srgbClr val="FFFFFF"/>
                </a:solidFill>
              </a:rPr>
              <a:t> Göze metal, çubuk </a:t>
            </a:r>
            <a:r>
              <a:rPr lang="tr-TR" sz="2800" dirty="0" err="1" smtClean="0">
                <a:solidFill>
                  <a:srgbClr val="FFFFFF"/>
                </a:solidFill>
              </a:rPr>
              <a:t>vb.batması</a:t>
            </a:r>
            <a:r>
              <a:rPr lang="tr-TR" sz="2800" dirty="0" smtClean="0">
                <a:solidFill>
                  <a:srgbClr val="FFFFFF"/>
                </a:solidFill>
              </a:rPr>
              <a:t> halinde hiçbir şekilde dokunulmaz, tıbbi yardım istenir.</a:t>
            </a:r>
            <a:r>
              <a:rPr kumimoji="0" lang="tr-TR" sz="2800" b="0" i="0" u="none" strike="noStrike" kern="1200" cap="none" spc="0" normalizeH="0" baseline="0" noProof="0" dirty="0" smtClean="0">
                <a:ln>
                  <a:noFill/>
                </a:ln>
                <a:solidFill>
                  <a:srgbClr val="FFFFFF"/>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28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 name="Picture 4" descr="yaba cis 3"/>
          <p:cNvPicPr>
            <a:picLocks noChangeAspect="1" noChangeArrowheads="1"/>
          </p:cNvPicPr>
          <p:nvPr/>
        </p:nvPicPr>
        <p:blipFill>
          <a:blip r:embed="rId2"/>
          <a:srcRect/>
          <a:stretch>
            <a:fillRect/>
          </a:stretch>
        </p:blipFill>
        <p:spPr>
          <a:xfrm>
            <a:off x="2285984" y="1714488"/>
            <a:ext cx="4190660" cy="3143272"/>
          </a:xfrm>
          <a:prstGeom prst="rect">
            <a:avLst/>
          </a:prstGeom>
          <a:ln>
            <a:noFill/>
          </a:ln>
          <a:effectLst>
            <a:softEdge rad="112500"/>
          </a:effectLst>
        </p:spPr>
      </p:pic>
      <p:sp>
        <p:nvSpPr>
          <p:cNvPr id="8"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9" name="5 Alt Başlık"/>
          <p:cNvSpPr txBox="1">
            <a:spLocks/>
          </p:cNvSpPr>
          <p:nvPr/>
        </p:nvSpPr>
        <p:spPr>
          <a:xfrm>
            <a:off x="571472" y="1214422"/>
            <a:ext cx="8001056" cy="614370"/>
          </a:xfrm>
          <a:prstGeom prst="rect">
            <a:avLst/>
          </a:prstGeom>
        </p:spPr>
        <p:txBody>
          <a:bodyPr vert="horz" lIns="91440" tIns="45720" rIns="91440" bIns="45720" rtlCol="0">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3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n-lt"/>
                <a:ea typeface="+mn-ea"/>
                <a:cs typeface="+mn-cs"/>
              </a:rPr>
              <a:t>Kulağa-Buruna Cisim Kaçtığında, Göremiyorsanız Tıbbi Yardım İsteyin!</a:t>
            </a:r>
            <a:endParaRPr kumimoji="0" lang="tr-TR"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endParaRPr>
          </a:p>
        </p:txBody>
      </p:sp>
      <p:sp>
        <p:nvSpPr>
          <p:cNvPr id="10" name="Rectangle 3"/>
          <p:cNvSpPr txBox="1">
            <a:spLocks noChangeArrowheads="1"/>
          </p:cNvSpPr>
          <p:nvPr/>
        </p:nvSpPr>
        <p:spPr>
          <a:xfrm>
            <a:off x="2285984" y="1785926"/>
            <a:ext cx="5000660" cy="3643338"/>
          </a:xfrm>
          <a:prstGeom prst="rect">
            <a:avLst/>
          </a:prstGeom>
          <a:solidFill>
            <a:schemeClr val="bg2">
              <a:lumMod val="50000"/>
              <a:alpha val="92000"/>
            </a:schemeClr>
          </a:solidFill>
        </p:spPr>
        <p:txBody>
          <a:bodyPr vert="horz" lIns="91440" tIns="45720" rIns="91440" bIns="45720" rtlCol="0">
            <a:normAutofit/>
          </a:bodyPr>
          <a:lstStyle/>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Kulaktaki cismi çıkarmak için sivri ve delici gereç kullanmayın,</a:t>
            </a: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Su değdirmeyin,tıbbi yardım isteyin,</a:t>
            </a: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Buruna kaçan cismi,serbest kısma bastırarak</a:t>
            </a:r>
            <a:r>
              <a:rPr kumimoji="0" lang="tr-TR" sz="240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kuvvetli nefes verin,</a:t>
            </a: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endParaRPr kumimoji="0" lang="tr-TR"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Çıkmıyorsa tıbbi destek isteyin.</a:t>
            </a:r>
          </a:p>
          <a:p>
            <a:pPr marL="609600" marR="0" lvl="0" indent="-6096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tr-TR"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2133600" y="1447800"/>
            <a:ext cx="6705600" cy="244475"/>
          </a:xfrm>
          <a:prstGeom prst="rect">
            <a:avLst/>
          </a:prstGeom>
          <a:noFill/>
          <a:ln w="9525">
            <a:noFill/>
            <a:miter lim="800000"/>
            <a:headEnd/>
            <a:tailEnd/>
          </a:ln>
        </p:spPr>
        <p:txBody>
          <a:bodyPr lIns="0" tIns="0" rIns="0" bIns="0">
            <a:spAutoFit/>
          </a:bodyPr>
          <a:lstStyle/>
          <a:p>
            <a:pPr marL="190500" indent="-190500" algn="l" eaLnBrk="0" hangingPunct="0"/>
            <a:endParaRPr lang="tr-TR" sz="1600">
              <a:latin typeface="Palatino" pitchFamily="18" charset="0"/>
            </a:endParaRPr>
          </a:p>
        </p:txBody>
      </p:sp>
      <p:sp>
        <p:nvSpPr>
          <p:cNvPr id="5" name="Rectangle 3"/>
          <p:cNvSpPr>
            <a:spLocks noChangeArrowheads="1"/>
          </p:cNvSpPr>
          <p:nvPr/>
        </p:nvSpPr>
        <p:spPr bwMode="auto">
          <a:xfrm>
            <a:off x="2209800" y="5029200"/>
            <a:ext cx="6629400" cy="212725"/>
          </a:xfrm>
          <a:prstGeom prst="rect">
            <a:avLst/>
          </a:prstGeom>
          <a:noFill/>
          <a:ln w="9525">
            <a:noFill/>
            <a:miter lim="800000"/>
            <a:headEnd/>
            <a:tailEnd/>
          </a:ln>
        </p:spPr>
        <p:txBody>
          <a:bodyPr lIns="0" tIns="0" rIns="0" bIns="0">
            <a:spAutoFit/>
          </a:bodyPr>
          <a:lstStyle/>
          <a:p>
            <a:pPr marL="457200" indent="-457200" algn="l" eaLnBrk="0" hangingPunct="0"/>
            <a:endParaRPr lang="tr-TR" sz="1400">
              <a:latin typeface="Palatino" pitchFamily="18" charset="0"/>
            </a:endParaRPr>
          </a:p>
        </p:txBody>
      </p:sp>
      <p:pic>
        <p:nvPicPr>
          <p:cNvPr id="6" name="Picture 4" descr="yes"/>
          <p:cNvPicPr>
            <a:picLocks noChangeAspect="1" noChangeArrowheads="1"/>
          </p:cNvPicPr>
          <p:nvPr/>
        </p:nvPicPr>
        <p:blipFill>
          <a:blip r:embed="rId2"/>
          <a:srcRect/>
          <a:stretch>
            <a:fillRect/>
          </a:stretch>
        </p:blipFill>
        <p:spPr bwMode="auto">
          <a:xfrm>
            <a:off x="7391400" y="2514600"/>
            <a:ext cx="1474788" cy="1441450"/>
          </a:xfrm>
          <a:prstGeom prst="rect">
            <a:avLst/>
          </a:prstGeom>
          <a:noFill/>
          <a:ln w="9525">
            <a:noFill/>
            <a:miter lim="800000"/>
            <a:headEnd/>
            <a:tailEnd/>
          </a:ln>
        </p:spPr>
      </p:pic>
      <p:sp>
        <p:nvSpPr>
          <p:cNvPr id="7" name="Rectangle 5"/>
          <p:cNvSpPr>
            <a:spLocks noGrp="1" noChangeArrowheads="1"/>
          </p:cNvSpPr>
          <p:nvPr>
            <p:ph type="title" idx="4294967295"/>
          </p:nvPr>
        </p:nvSpPr>
        <p:spPr>
          <a:xfrm>
            <a:off x="0" y="-26988"/>
            <a:ext cx="9144000" cy="1073151"/>
          </a:xfrm>
        </p:spPr>
        <p:txBody>
          <a:bodyPr/>
          <a:lstStyle/>
          <a:p>
            <a:pPr eaLnBrk="1" hangingPunct="1">
              <a:defRPr/>
            </a:pPr>
            <a:r>
              <a:rPr lang="tr-TR" sz="3200" u="sng" smtClean="0"/>
              <a:t>Yapısal Önlemler</a:t>
            </a:r>
            <a:endParaRPr lang="en-US" sz="3200" u="sng" smtClean="0"/>
          </a:p>
        </p:txBody>
      </p:sp>
      <p:sp>
        <p:nvSpPr>
          <p:cNvPr id="8" name="Rectangle 6"/>
          <p:cNvSpPr txBox="1">
            <a:spLocks noChangeArrowheads="1"/>
          </p:cNvSpPr>
          <p:nvPr/>
        </p:nvSpPr>
        <p:spPr>
          <a:xfrm>
            <a:off x="323850" y="896938"/>
            <a:ext cx="7013575" cy="4632325"/>
          </a:xfrm>
          <a:prstGeom prst="rect">
            <a:avLst/>
          </a:prstGeom>
        </p:spPr>
        <p:txBody>
          <a:bodyPr vert="horz" lIns="91440" tIns="45720" rIns="91440" bIns="45720" rtlCol="0">
            <a:normAutofit fontScale="92500"/>
          </a:bodyPr>
          <a:lstStyle/>
          <a:p>
            <a:pPr marL="609600" marR="0" lvl="0" indent="-609600" algn="l" defTabSz="914400" rtl="0" eaLnBrk="1" fontAlgn="auto" latinLnBrk="0" hangingPunct="1">
              <a:lnSpc>
                <a:spcPct val="90000"/>
              </a:lnSpc>
              <a:spcBef>
                <a:spcPct val="20000"/>
              </a:spcBef>
              <a:spcAft>
                <a:spcPts val="0"/>
              </a:spcAft>
              <a:buClrTx/>
              <a:buSzTx/>
              <a:buFontTx/>
              <a:buNone/>
              <a:tabLst/>
              <a:defRPr/>
            </a:pPr>
            <a:r>
              <a:rPr kumimoji="0" lang="tr-TR" sz="2200" b="1" i="0" u="sng" strike="noStrike" kern="1200" cap="none" spc="0" normalizeH="0" baseline="0" noProof="0" smtClean="0">
                <a:ln>
                  <a:noFill/>
                </a:ln>
                <a:solidFill>
                  <a:srgbClr val="009900"/>
                </a:solidFill>
                <a:effectLst/>
                <a:uLnTx/>
                <a:uFillTx/>
                <a:latin typeface="+mn-lt"/>
                <a:ea typeface="+mn-ea"/>
                <a:cs typeface="+mn-cs"/>
              </a:rPr>
              <a:t>YAP:</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Binaları mühendisler ve mimarlar  tasarlamalıdır.</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Binalar  </a:t>
            </a:r>
            <a:r>
              <a:rPr kumimoji="0" lang="tr-TR" sz="2200" b="0" i="0" u="none" strike="noStrike" kern="1200" cap="none" spc="0" normalizeH="0" baseline="0" noProof="0" smtClean="0">
                <a:ln>
                  <a:noFill/>
                </a:ln>
                <a:solidFill>
                  <a:srgbClr val="009900"/>
                </a:solidFill>
                <a:effectLst/>
                <a:uLnTx/>
                <a:uFillTx/>
                <a:latin typeface="+mn-lt"/>
                <a:ea typeface="+mn-ea"/>
                <a:cs typeface="+mn-cs"/>
              </a:rPr>
              <a:t>“BİNA YAPI İNŞAATI İLE İLGİLİ YÖNETMELİKLER” </a:t>
            </a:r>
            <a:r>
              <a:rPr kumimoji="0" lang="tr-TR" sz="2200" b="0" i="0" u="none" strike="noStrike" kern="1200" cap="none" spc="0" normalizeH="0" baseline="0" noProof="0" smtClean="0">
                <a:ln>
                  <a:noFill/>
                </a:ln>
                <a:solidFill>
                  <a:schemeClr val="tx1"/>
                </a:solidFill>
                <a:effectLst/>
                <a:uLnTx/>
                <a:uFillTx/>
                <a:latin typeface="+mn-lt"/>
                <a:ea typeface="+mn-ea"/>
                <a:cs typeface="+mn-cs"/>
              </a:rPr>
              <a:t>AFET BÖLGELERİNDE YAPILACAK YAPILAR   HAKKINDA YÖNETMELİK-</a:t>
            </a:r>
            <a:r>
              <a:rPr kumimoji="0" lang="tr-TR" sz="2200" b="0" i="0" u="none" strike="noStrike" kern="1200" cap="none" spc="0" normalizeH="0" baseline="0" noProof="0" smtClean="0">
                <a:ln>
                  <a:noFill/>
                </a:ln>
                <a:solidFill>
                  <a:schemeClr val="folHlink"/>
                </a:solidFill>
                <a:effectLst/>
                <a:uLnTx/>
                <a:uFillTx/>
                <a:latin typeface="+mn-lt"/>
                <a:ea typeface="+mn-ea"/>
                <a:cs typeface="+mn-cs"/>
              </a:rPr>
              <a:t> </a:t>
            </a:r>
            <a:r>
              <a:rPr kumimoji="0" lang="tr-TR" sz="2200" b="0" i="0" u="none" strike="noStrike" kern="1200" cap="none" spc="0" normalizeH="0" baseline="0" noProof="0" smtClean="0">
                <a:ln>
                  <a:noFill/>
                </a:ln>
                <a:solidFill>
                  <a:schemeClr val="tx1"/>
                </a:solidFill>
                <a:effectLst/>
                <a:uLnTx/>
                <a:uFillTx/>
                <a:latin typeface="+mn-lt"/>
                <a:ea typeface="+mn-ea"/>
                <a:cs typeface="+mn-cs"/>
              </a:rPr>
              <a:t>kurallarına göre inşa edilmiş olmalıdır. </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Doğru miktar ve kalitede inşaat malzemesi kullanılmalıdır. </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İnşaatlar ve çalışanları denetlenmelidir.</a:t>
            </a:r>
          </a:p>
          <a:p>
            <a:pPr marL="609600" marR="0" lvl="0" indent="-609600" algn="l" defTabSz="914400" rtl="0" eaLnBrk="1" fontAlgn="auto" latinLnBrk="0" hangingPunct="1">
              <a:lnSpc>
                <a:spcPct val="90000"/>
              </a:lnSpc>
              <a:spcBef>
                <a:spcPct val="20000"/>
              </a:spcBef>
              <a:spcAft>
                <a:spcPts val="0"/>
              </a:spcAft>
              <a:buClrTx/>
              <a:buSzTx/>
              <a:buFontTx/>
              <a:buNone/>
              <a:tabLst/>
              <a:defRPr/>
            </a:pPr>
            <a:endParaRPr kumimoji="0" lang="tr-TR" sz="2200" b="0" i="0" u="none" strike="noStrike" kern="1200" cap="none" spc="0" normalizeH="0" baseline="0" noProof="0" smtClean="0">
              <a:ln>
                <a:noFill/>
              </a:ln>
              <a:solidFill>
                <a:schemeClr val="accent2"/>
              </a:solidFill>
              <a:effectLst/>
              <a:uLnTx/>
              <a:uFillTx/>
              <a:latin typeface="+mn-lt"/>
              <a:ea typeface="+mn-ea"/>
              <a:cs typeface="+mn-cs"/>
            </a:endParaRPr>
          </a:p>
          <a:p>
            <a:pPr marL="609600" marR="0" lvl="0" indent="-609600" algn="l" defTabSz="914400" rtl="0" eaLnBrk="1" fontAlgn="auto" latinLnBrk="0" hangingPunct="1">
              <a:lnSpc>
                <a:spcPct val="90000"/>
              </a:lnSpc>
              <a:spcBef>
                <a:spcPct val="20000"/>
              </a:spcBef>
              <a:spcAft>
                <a:spcPts val="0"/>
              </a:spcAft>
              <a:buClrTx/>
              <a:buSzTx/>
              <a:buFontTx/>
              <a:buNone/>
              <a:tabLst/>
              <a:defRPr/>
            </a:pPr>
            <a:r>
              <a:rPr kumimoji="0" lang="tr-TR" sz="2200" b="1" i="0" u="sng" strike="noStrike" kern="1200" cap="none" spc="0" normalizeH="0" baseline="0" noProof="0" smtClean="0">
                <a:ln>
                  <a:noFill/>
                </a:ln>
                <a:solidFill>
                  <a:srgbClr val="FF3300"/>
                </a:solidFill>
                <a:effectLst/>
                <a:uLnTx/>
                <a:uFillTx/>
                <a:latin typeface="+mn-lt"/>
                <a:ea typeface="+mn-ea"/>
                <a:cs typeface="+mn-cs"/>
              </a:rPr>
              <a:t>YAPMA:</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Binanızın tasarımını değiştirmeyin.</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İzinsiz kat inşa etmeyin.</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Malzemeleri değiştirmeyin.</a:t>
            </a:r>
          </a:p>
          <a:p>
            <a:pPr marL="609600" marR="0" lvl="0" indent="-609600" algn="l" defTabSz="914400" rtl="0" eaLnBrk="1" fontAlgn="auto" latinLnBrk="0" hangingPunct="1">
              <a:lnSpc>
                <a:spcPct val="90000"/>
              </a:lnSpc>
              <a:spcBef>
                <a:spcPct val="20000"/>
              </a:spcBef>
              <a:spcAft>
                <a:spcPts val="0"/>
              </a:spcAft>
              <a:buClr>
                <a:schemeClr val="tx1"/>
              </a:buClr>
              <a:buSzTx/>
              <a:buFont typeface="Wingdings" pitchFamily="2" charset="2"/>
              <a:buAutoNum type="arabicPeriod"/>
              <a:tabLst/>
              <a:defRPr/>
            </a:pPr>
            <a:r>
              <a:rPr kumimoji="0" lang="tr-TR" sz="2200" b="0" i="0" u="none" strike="noStrike" kern="1200" cap="none" spc="0" normalizeH="0" baseline="0" noProof="0" smtClean="0">
                <a:ln>
                  <a:noFill/>
                </a:ln>
                <a:solidFill>
                  <a:schemeClr val="tx1"/>
                </a:solidFill>
                <a:effectLst/>
                <a:uLnTx/>
                <a:uFillTx/>
                <a:latin typeface="+mn-lt"/>
                <a:ea typeface="+mn-ea"/>
                <a:cs typeface="+mn-cs"/>
              </a:rPr>
              <a:t>Binayı inşa edildiğinden farklı bir amaç için kullanmayın.</a:t>
            </a:r>
            <a:endParaRPr kumimoji="0" lang="en-US" sz="2200" b="0" i="0" u="none" strike="noStrike" kern="1200" cap="none" spc="0" normalizeH="0" baseline="0" noProof="0" smtClean="0">
              <a:ln>
                <a:noFill/>
              </a:ln>
              <a:solidFill>
                <a:schemeClr val="tx1"/>
              </a:solidFill>
              <a:effectLst/>
              <a:uLnTx/>
              <a:uFillTx/>
              <a:latin typeface="+mn-lt"/>
              <a:ea typeface="+mn-ea"/>
              <a:cs typeface="+mn-cs"/>
            </a:endParaRPr>
          </a:p>
          <a:p>
            <a:pPr marL="609600" marR="0" lvl="0" indent="-609600" algn="l" defTabSz="914400" rtl="0" eaLnBrk="1" fontAlgn="auto" latinLnBrk="0" hangingPunct="1">
              <a:lnSpc>
                <a:spcPct val="90000"/>
              </a:lnSpc>
              <a:spcBef>
                <a:spcPct val="20000"/>
              </a:spcBef>
              <a:spcAft>
                <a:spcPts val="0"/>
              </a:spcAft>
              <a:buClrTx/>
              <a:buSzTx/>
              <a:buFont typeface="Wingdings" pitchFamily="2" charset="2"/>
              <a:buAutoNum type="arabicPeriod"/>
              <a:tabLst/>
              <a:defRPr/>
            </a:pPr>
            <a:endParaRPr kumimoji="0" lang="tr-TR" sz="22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9" name="Picture 7"/>
          <p:cNvPicPr>
            <a:picLocks noChangeAspect="1" noChangeArrowheads="1"/>
          </p:cNvPicPr>
          <p:nvPr/>
        </p:nvPicPr>
        <p:blipFill>
          <a:blip r:embed="rId3"/>
          <a:srcRect/>
          <a:stretch>
            <a:fillRect/>
          </a:stretch>
        </p:blipFill>
        <p:spPr bwMode="auto">
          <a:xfrm>
            <a:off x="6985000" y="260350"/>
            <a:ext cx="2159000" cy="2109788"/>
          </a:xfrm>
          <a:prstGeom prst="rect">
            <a:avLst/>
          </a:prstGeom>
          <a:noFill/>
          <a:ln w="9525">
            <a:noFill/>
            <a:miter lim="800000"/>
            <a:headEnd/>
            <a:tailEnd/>
          </a:ln>
        </p:spPr>
      </p:pic>
      <p:pic>
        <p:nvPicPr>
          <p:cNvPr id="10" name="Picture 8" descr="no"/>
          <p:cNvPicPr>
            <a:picLocks noChangeAspect="1" noChangeArrowheads="1"/>
          </p:cNvPicPr>
          <p:nvPr/>
        </p:nvPicPr>
        <p:blipFill>
          <a:blip r:embed="rId4"/>
          <a:srcRect/>
          <a:stretch>
            <a:fillRect/>
          </a:stretch>
        </p:blipFill>
        <p:spPr bwMode="auto">
          <a:xfrm>
            <a:off x="7391400" y="4495800"/>
            <a:ext cx="1531938" cy="149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5 Alt Başlık"/>
          <p:cNvSpPr txBox="1">
            <a:spLocks/>
          </p:cNvSpPr>
          <p:nvPr/>
        </p:nvSpPr>
        <p:spPr>
          <a:xfrm>
            <a:off x="571472" y="1071546"/>
            <a:ext cx="8001056" cy="857256"/>
          </a:xfrm>
          <a:prstGeom prst="rect">
            <a:avLst/>
          </a:prstGeom>
        </p:spPr>
        <p:txBody>
          <a:bodyPr vert="horz"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1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Zehirlenmelerde</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9600" b="1" i="0" u="none" strike="noStrike" kern="1200" cap="none" spc="0" normalizeH="0" baseline="0" noProof="0" dirty="0" smtClean="0">
                <a:ln>
                  <a:noFill/>
                </a:ln>
                <a:solidFill>
                  <a:srgbClr val="FFFF00"/>
                </a:solidFill>
                <a:effectLst/>
                <a:uLnTx/>
                <a:uFillTx/>
                <a:latin typeface="Arial Narrow" pitchFamily="34" charset="0"/>
              </a:rPr>
              <a:t>Şofben,</a:t>
            </a:r>
            <a:r>
              <a:rPr kumimoji="0" lang="tr-TR" sz="9600" b="1" i="0" u="none" strike="noStrike" kern="1200" cap="none" spc="0" normalizeH="0" noProof="0" dirty="0" smtClean="0">
                <a:ln>
                  <a:noFill/>
                </a:ln>
                <a:solidFill>
                  <a:srgbClr val="FFFF00"/>
                </a:solidFill>
                <a:effectLst/>
                <a:uLnTx/>
                <a:uFillTx/>
                <a:latin typeface="Arial Narrow" pitchFamily="34" charset="0"/>
              </a:rPr>
              <a:t> doğalgaz, soba kaynaklı solunum yollu zehirlenmelerde, hastayı derhal temiz havaya çıkartıp yaşam bulgularını değerlendirin (ABC). Tıbbi (112) yardım isteyin.</a:t>
            </a:r>
            <a:endParaRPr kumimoji="0" lang="tr-TR" sz="9600" b="1" i="0" u="none" strike="noStrike" kern="1200" cap="none" spc="0" normalizeH="0" baseline="0" noProof="0" dirty="0">
              <a:ln>
                <a:noFill/>
              </a:ln>
              <a:solidFill>
                <a:srgbClr val="FFFF00"/>
              </a:solidFill>
              <a:effectLst/>
              <a:uLnTx/>
              <a:uFillTx/>
              <a:latin typeface="Arial Narrow" pitchFamily="34" charset="0"/>
            </a:endParaRPr>
          </a:p>
        </p:txBody>
      </p:sp>
      <p:graphicFrame>
        <p:nvGraphicFramePr>
          <p:cNvPr id="35842" name="Object 2"/>
          <p:cNvGraphicFramePr>
            <a:graphicFrameLocks noChangeAspect="1"/>
          </p:cNvGraphicFramePr>
          <p:nvPr/>
        </p:nvGraphicFramePr>
        <p:xfrm>
          <a:off x="2357422" y="2571744"/>
          <a:ext cx="4286280" cy="2848728"/>
        </p:xfrm>
        <a:graphic>
          <a:graphicData uri="http://schemas.openxmlformats.org/presentationml/2006/ole">
            <p:oleObj spid="_x0000_s35842" name="Bit Eşlem Resmi" r:id="rId3" imgW="6563641" imgH="4361905" progId="PBrush">
              <p:embed/>
            </p:oleObj>
          </a:graphicData>
        </a:graphic>
      </p:graphicFrame>
      <p:sp>
        <p:nvSpPr>
          <p:cNvPr id="7"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6" name="Rectangle 3"/>
          <p:cNvSpPr txBox="1">
            <a:spLocks noChangeArrowheads="1"/>
          </p:cNvSpPr>
          <p:nvPr/>
        </p:nvSpPr>
        <p:spPr>
          <a:xfrm>
            <a:off x="2285984" y="2500306"/>
            <a:ext cx="5000660" cy="2928958"/>
          </a:xfrm>
          <a:prstGeom prst="rect">
            <a:avLst/>
          </a:prstGeom>
          <a:solidFill>
            <a:schemeClr val="bg2">
              <a:lumMod val="50000"/>
              <a:alpha val="92000"/>
            </a:schemeClr>
          </a:solidFill>
        </p:spPr>
        <p:txBody>
          <a:bodyPr vert="horz" lIns="91440" tIns="45720" rIns="91440" bIns="45720" rtlCol="0">
            <a:normAutofit/>
          </a:bodyPr>
          <a:lstStyle/>
          <a:p>
            <a:pPr marL="457200" marR="0" lvl="0" indent="-457200" algn="l" defTabSz="914400" rtl="0" eaLnBrk="1" fontAlgn="auto" latinLnBrk="0" hangingPunct="1">
              <a:lnSpc>
                <a:spcPct val="100000"/>
              </a:lnSpc>
              <a:spcBef>
                <a:spcPct val="20000"/>
              </a:spcBef>
              <a:spcAft>
                <a:spcPts val="0"/>
              </a:spcAft>
              <a:buClrTx/>
              <a:buSzTx/>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r>
              <a:rPr kumimoji="0" lang="tr-TR"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Genel İlkyardım Kuralları:</a:t>
            </a: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Zehirlenmeye</a:t>
            </a:r>
            <a:r>
              <a:rPr kumimoji="0" lang="tr-TR" sz="240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neden olan maddenin uzaklaştırılması</a:t>
            </a: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a:t>
            </a: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Hayati fonksiyonların</a:t>
            </a:r>
            <a:r>
              <a:rPr kumimoji="0" lang="tr-TR" sz="2400"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değerlendirilmesi,</a:t>
            </a: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 </a:t>
            </a:r>
          </a:p>
          <a:p>
            <a:pPr marL="457200" marR="0" lvl="0" indent="-457200" algn="l"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Tıbbi yardım istenmesi(</a:t>
            </a:r>
            <a:r>
              <a:rPr kumimoji="0" lang="tr-TR"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112</a:t>
            </a:r>
            <a:r>
              <a:rPr kumimoji="0" lang="tr-TR"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rPr>
              <a:t>).</a:t>
            </a:r>
          </a:p>
          <a:p>
            <a:pPr marL="609600" marR="0" lvl="0" indent="-6096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tr-TR" sz="24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5 Alt Başlık"/>
          <p:cNvSpPr txBox="1">
            <a:spLocks/>
          </p:cNvSpPr>
          <p:nvPr/>
        </p:nvSpPr>
        <p:spPr>
          <a:xfrm>
            <a:off x="571472" y="1285860"/>
            <a:ext cx="8001056" cy="428628"/>
          </a:xfrm>
          <a:prstGeom prst="rect">
            <a:avLst/>
          </a:prstGeom>
        </p:spPr>
        <p:txBody>
          <a:bodyPr vert="horz" lIns="91440" tIns="45720" rIns="91440" bIns="45720" rtlCol="0">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1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Arı sokmalarında ilkyardım</a:t>
            </a:r>
          </a:p>
        </p:txBody>
      </p:sp>
      <p:sp>
        <p:nvSpPr>
          <p:cNvPr id="7"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pic>
        <p:nvPicPr>
          <p:cNvPr id="107524" name="Picture 4" descr="Arı Sokması Anında Ne Yapılmalı ve Tedavisi"/>
          <p:cNvPicPr>
            <a:picLocks noChangeAspect="1" noChangeArrowheads="1"/>
          </p:cNvPicPr>
          <p:nvPr/>
        </p:nvPicPr>
        <p:blipFill>
          <a:blip r:embed="rId2"/>
          <a:srcRect/>
          <a:stretch>
            <a:fillRect/>
          </a:stretch>
        </p:blipFill>
        <p:spPr bwMode="auto">
          <a:xfrm>
            <a:off x="2071670" y="2071678"/>
            <a:ext cx="5164893" cy="3443262"/>
          </a:xfrm>
          <a:prstGeom prst="rect">
            <a:avLst/>
          </a:prstGeom>
          <a:ln>
            <a:noFill/>
          </a:ln>
          <a:effectLst>
            <a:softEdge rad="112500"/>
          </a:effectLst>
        </p:spPr>
      </p:pic>
      <p:sp>
        <p:nvSpPr>
          <p:cNvPr id="6" name="Rectangle 3"/>
          <p:cNvSpPr txBox="1">
            <a:spLocks noChangeArrowheads="1"/>
          </p:cNvSpPr>
          <p:nvPr/>
        </p:nvSpPr>
        <p:spPr>
          <a:xfrm>
            <a:off x="1857356" y="1857364"/>
            <a:ext cx="5357850" cy="3643337"/>
          </a:xfrm>
          <a:prstGeom prst="rect">
            <a:avLst/>
          </a:prstGeom>
          <a:solidFill>
            <a:schemeClr val="bg2">
              <a:lumMod val="50000"/>
              <a:alpha val="71000"/>
            </a:schemeClr>
          </a:solidFill>
        </p:spPr>
        <p:txBody>
          <a:bodyPr vert="horz" lIns="91440" tIns="45720" rIns="91440" bIns="45720" rtlCol="0">
            <a:normAutofit fontScale="77500" lnSpcReduction="20000"/>
          </a:bodyPr>
          <a:lstStyle/>
          <a:p>
            <a:pPr marL="3600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Yaralı bölge yıkanır,</a:t>
            </a:r>
          </a:p>
          <a:p>
            <a:pPr marL="360000" marR="0" lvl="0" indent="-342900"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Görülüyorsa arının iğnesi (30 sn.) çıkartılmalıdır,</a:t>
            </a:r>
          </a:p>
          <a:p>
            <a:pPr marL="3600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lang="tr-TR" sz="2800" dirty="0" smtClean="0">
                <a:solidFill>
                  <a:schemeClr val="bg1"/>
                </a:solidFill>
                <a:latin typeface="Times New Roman" pitchFamily="18" charset="0"/>
                <a:cs typeface="Times New Roman" pitchFamily="18" charset="0"/>
              </a:rPr>
              <a:t>Soğuk buz kompresi uygulanmalıdır. </a:t>
            </a:r>
            <a:r>
              <a:rPr lang="tr-TR" sz="2800" i="1" dirty="0" smtClean="0">
                <a:solidFill>
                  <a:srgbClr val="FFFF00"/>
                </a:solidFill>
                <a:latin typeface="Times New Roman" pitchFamily="18" charset="0"/>
                <a:cs typeface="Times New Roman" pitchFamily="18" charset="0"/>
              </a:rPr>
              <a:t>(</a:t>
            </a:r>
            <a:r>
              <a:rPr lang="tr-TR" sz="2600" i="1" dirty="0" smtClean="0">
                <a:solidFill>
                  <a:srgbClr val="FFFF00"/>
                </a:solidFill>
                <a:latin typeface="Times New Roman" pitchFamily="18" charset="0"/>
                <a:cs typeface="Times New Roman" pitchFamily="18" charset="0"/>
              </a:rPr>
              <a:t>Ağrı ve şişmeyi önler, iyileşme sürecini hızlandırır</a:t>
            </a:r>
            <a:r>
              <a:rPr lang="tr-TR" sz="2800" i="1" dirty="0" smtClean="0">
                <a:solidFill>
                  <a:schemeClr val="bg1"/>
                </a:solidFill>
                <a:latin typeface="Times New Roman" pitchFamily="18" charset="0"/>
                <a:cs typeface="Times New Roman" pitchFamily="18" charset="0"/>
              </a:rPr>
              <a:t>.</a:t>
            </a:r>
            <a:r>
              <a:rPr lang="tr-TR" sz="2800" i="1" dirty="0" smtClean="0">
                <a:solidFill>
                  <a:srgbClr val="FFFF00"/>
                </a:solidFill>
                <a:latin typeface="Times New Roman" pitchFamily="18" charset="0"/>
                <a:cs typeface="Times New Roman" pitchFamily="18" charset="0"/>
              </a:rPr>
              <a:t>)</a:t>
            </a:r>
          </a:p>
          <a:p>
            <a:pPr marL="360000" marR="0" lvl="0" indent="-342900"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lang="tr-TR" sz="2800" dirty="0" smtClean="0">
                <a:solidFill>
                  <a:schemeClr val="bg1"/>
                </a:solidFill>
                <a:latin typeface="Times New Roman" pitchFamily="18" charset="0"/>
                <a:cs typeface="Times New Roman" pitchFamily="18" charset="0"/>
              </a:rPr>
              <a:t>Kişi ağızdan sokulmuşsa ve solunum güçlüğü varsa buz emmesi sağlanır, tıbbi yardım (112) istenir.</a:t>
            </a:r>
          </a:p>
          <a:p>
            <a:pPr marL="360000" marR="0" lvl="0" indent="-342900"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lang="tr-TR" sz="2800" dirty="0" smtClean="0">
                <a:solidFill>
                  <a:schemeClr val="bg1"/>
                </a:solidFill>
                <a:latin typeface="Times New Roman" pitchFamily="18" charset="0"/>
                <a:cs typeface="Times New Roman" pitchFamily="18" charset="0"/>
              </a:rPr>
              <a:t>Alerji hikayesi olanlarda tıbbi yardım (112) istenir. </a:t>
            </a:r>
            <a:endPar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3600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endParaRPr lang="tr-TR" sz="2800" b="1" dirty="0" smtClean="0">
              <a:solidFill>
                <a:srgbClr val="FFFF00"/>
              </a:solidFill>
              <a:latin typeface="Times New Roman" pitchFamily="18" charset="0"/>
              <a:cs typeface="Times New Roman" pitchFamily="18" charset="0"/>
            </a:endParaRPr>
          </a:p>
          <a:p>
            <a:pPr marL="3600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endParaRPr kumimoji="0" lang="tr-TR" sz="2800" b="0" i="0" u="none" strike="noStrike" kern="1200" cap="none" spc="0" normalizeH="0" baseline="0" noProof="0" dirty="0" smtClean="0">
              <a:ln>
                <a:noFill/>
              </a:ln>
              <a:solidFill>
                <a:schemeClr val="tx1">
                  <a:lumMod val="85000"/>
                  <a:lumOff val="15000"/>
                </a:schemeClr>
              </a:solidFill>
              <a:effectLst/>
              <a:uLnTx/>
              <a:uFillTx/>
              <a:latin typeface="Times New Roman" pitchFamily="18" charset="0"/>
              <a:ea typeface="+mn-ea"/>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113666" name="AutoShape 2"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68" name="AutoShape 4"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70" name="AutoShape 6"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72" name="AutoShape 8" descr="Köpek ve ked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13674" name="Picture 10" descr="Australian Shepherd and fluffy cat. stok fotoğrafı"/>
          <p:cNvPicPr>
            <a:picLocks noChangeAspect="1" noChangeArrowheads="1"/>
          </p:cNvPicPr>
          <p:nvPr/>
        </p:nvPicPr>
        <p:blipFill>
          <a:blip r:embed="rId2"/>
          <a:srcRect/>
          <a:stretch>
            <a:fillRect/>
          </a:stretch>
        </p:blipFill>
        <p:spPr bwMode="auto">
          <a:xfrm>
            <a:off x="1857356" y="1714488"/>
            <a:ext cx="5643602" cy="3531863"/>
          </a:xfrm>
          <a:prstGeom prst="rect">
            <a:avLst/>
          </a:prstGeom>
          <a:ln>
            <a:noFill/>
          </a:ln>
          <a:effectLst>
            <a:outerShdw blurRad="292100" dist="139700" dir="2700000" algn="tl" rotWithShape="0">
              <a:srgbClr val="333333">
                <a:alpha val="65000"/>
              </a:srgbClr>
            </a:outerShdw>
          </a:effectLst>
        </p:spPr>
      </p:pic>
      <p:sp>
        <p:nvSpPr>
          <p:cNvPr id="12" name="5 Alt Başlık"/>
          <p:cNvSpPr txBox="1">
            <a:spLocks/>
          </p:cNvSpPr>
          <p:nvPr/>
        </p:nvSpPr>
        <p:spPr>
          <a:xfrm>
            <a:off x="571472" y="1142984"/>
            <a:ext cx="8001056" cy="428628"/>
          </a:xfrm>
          <a:prstGeom prst="rect">
            <a:avLst/>
          </a:prstGeom>
        </p:spPr>
        <p:txBody>
          <a:bodyPr vert="horz" lIns="91440" tIns="45720" rIns="91440" bIns="45720" rtlCol="0">
            <a:normAutofit fontScale="25000" lnSpcReduction="20000"/>
          </a:bodyPr>
          <a:lstStyle/>
          <a:p>
            <a:pPr marL="342900" lvl="0" indent="-342900" algn="ctr">
              <a:spcBef>
                <a:spcPct val="20000"/>
              </a:spcBef>
              <a:defRPr/>
            </a:pPr>
            <a:r>
              <a:rPr lang="tr-TR" sz="11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t>
            </a:r>
            <a:r>
              <a:rPr kumimoji="0" lang="tr-TR" sz="1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Kedi-Köpek</a:t>
            </a:r>
            <a:r>
              <a:rPr kumimoji="0" lang="tr-TR" sz="11200" b="0"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 Isırmalarında </a:t>
            </a:r>
            <a:r>
              <a:rPr kumimoji="0" lang="tr-TR" sz="1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ilkyardım*</a:t>
            </a:r>
            <a:endParaRPr kumimoji="0" lang="tr-TR" sz="11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cs typeface="Arial" pitchFamily="34" charset="0"/>
            </a:endParaRPr>
          </a:p>
        </p:txBody>
      </p:sp>
      <p:sp>
        <p:nvSpPr>
          <p:cNvPr id="13" name="Rectangle 3"/>
          <p:cNvSpPr txBox="1">
            <a:spLocks noChangeArrowheads="1"/>
          </p:cNvSpPr>
          <p:nvPr/>
        </p:nvSpPr>
        <p:spPr>
          <a:xfrm>
            <a:off x="1857356" y="1714488"/>
            <a:ext cx="5643602" cy="3500461"/>
          </a:xfrm>
          <a:prstGeom prst="rect">
            <a:avLst/>
          </a:prstGeom>
          <a:solidFill>
            <a:schemeClr val="bg2">
              <a:lumMod val="50000"/>
              <a:alpha val="71000"/>
            </a:schemeClr>
          </a:solidFill>
        </p:spPr>
        <p:txBody>
          <a:bodyPr vert="horz" lIns="91440" tIns="45720" rIns="91440" bIns="45720" rtlCol="0">
            <a:normAutofit fontScale="70000" lnSpcReduction="20000"/>
          </a:bodyPr>
          <a:lstStyle/>
          <a:p>
            <a:pPr marL="268288" marR="0" lvl="0" indent="-252413"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Hasta/yaralının yaşamsal bulguları değerlendirilir (ABC),</a:t>
            </a:r>
          </a:p>
          <a:p>
            <a:pPr marL="268288" marR="0" lvl="0" indent="-252413"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Hafif yaralanmalarda yara 5</a:t>
            </a:r>
            <a:r>
              <a:rPr kumimoji="0" lang="tr-TR" sz="28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a:t>
            </a:r>
            <a:r>
              <a:rPr kumimoji="0" lang="tr-TR" sz="2800" b="0" i="0" u="none" strike="noStrike" kern="1200" cap="none" spc="0" normalizeH="0" noProof="0" dirty="0" err="1" smtClean="0">
                <a:ln>
                  <a:noFill/>
                </a:ln>
                <a:solidFill>
                  <a:schemeClr val="bg1"/>
                </a:solidFill>
                <a:effectLst/>
                <a:uLnTx/>
                <a:uFillTx/>
                <a:latin typeface="Times New Roman" pitchFamily="18" charset="0"/>
                <a:ea typeface="+mn-ea"/>
                <a:cs typeface="Times New Roman" pitchFamily="18" charset="0"/>
              </a:rPr>
              <a:t>dk</a:t>
            </a:r>
            <a:r>
              <a:rPr kumimoji="0" lang="tr-TR" sz="28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.süre ile sabun ve soğuk suyla yıkanır,</a:t>
            </a:r>
          </a:p>
          <a:p>
            <a:pPr marL="268288" marR="0" lvl="0" indent="-252413"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lang="tr-TR" sz="2800" baseline="0" dirty="0" smtClean="0">
                <a:solidFill>
                  <a:schemeClr val="bg1"/>
                </a:solidFill>
                <a:latin typeface="Times New Roman" pitchFamily="18" charset="0"/>
                <a:cs typeface="Times New Roman" pitchFamily="18" charset="0"/>
              </a:rPr>
              <a:t>Yaranın</a:t>
            </a:r>
            <a:r>
              <a:rPr lang="tr-TR" sz="2800" dirty="0" smtClean="0">
                <a:solidFill>
                  <a:schemeClr val="bg1"/>
                </a:solidFill>
                <a:latin typeface="Times New Roman" pitchFamily="18" charset="0"/>
                <a:cs typeface="Times New Roman" pitchFamily="18" charset="0"/>
              </a:rPr>
              <a:t> üzeri temiz bir bez ile örtülür</a:t>
            </a: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a:t>
            </a:r>
          </a:p>
          <a:p>
            <a:pPr marL="268288" marR="0" lvl="0" indent="-252413"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Ciddi yalanma ve kanama varsa,</a:t>
            </a:r>
            <a:r>
              <a:rPr kumimoji="0" lang="tr-TR" sz="28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yaraya temiz bir bezle basınç uygulanarak kanama durdurulmalı, tıbbi yardım (112) istenmelidir,</a:t>
            </a:r>
          </a:p>
          <a:p>
            <a:pPr marL="268288" marR="0" lvl="0" indent="-252413"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r>
              <a:rPr lang="tr-TR" sz="2800" baseline="0" dirty="0" smtClean="0">
                <a:solidFill>
                  <a:schemeClr val="bg1"/>
                </a:solidFill>
                <a:latin typeface="Times New Roman" pitchFamily="18" charset="0"/>
                <a:cs typeface="Times New Roman" pitchFamily="18" charset="0"/>
              </a:rPr>
              <a:t>Hasta</a:t>
            </a:r>
            <a:r>
              <a:rPr lang="tr-TR" sz="2800" dirty="0" smtClean="0">
                <a:solidFill>
                  <a:schemeClr val="bg1"/>
                </a:solidFill>
                <a:latin typeface="Times New Roman" pitchFamily="18" charset="0"/>
                <a:cs typeface="Times New Roman" pitchFamily="18" charset="0"/>
              </a:rPr>
              <a:t> veya yaralı tetanos aşısı için sağlık kuruluşuna gitmelidir.</a:t>
            </a:r>
            <a:endParaRPr kumimoji="0" lang="tr-TR" sz="2800" b="0" i="0" u="none" strike="noStrike" kern="1200" cap="none" spc="0" normalizeH="0" baseline="0" noProof="0" dirty="0" smtClean="0">
              <a:ln>
                <a:noFill/>
              </a:ln>
              <a:solidFill>
                <a:schemeClr val="tx1">
                  <a:lumMod val="85000"/>
                  <a:lumOff val="15000"/>
                </a:schemeClr>
              </a:solidFill>
              <a:effectLst/>
              <a:uLnTx/>
              <a:uFillTx/>
              <a:latin typeface="Times New Roman" pitchFamily="18" charset="0"/>
              <a:ea typeface="+mn-ea"/>
              <a:cs typeface="Times New Roman" pitchFamily="18" charset="0"/>
            </a:endParaRPr>
          </a:p>
        </p:txBody>
      </p:sp>
      <p:sp>
        <p:nvSpPr>
          <p:cNvPr id="10" name="9 Metin kutusu"/>
          <p:cNvSpPr txBox="1"/>
          <p:nvPr/>
        </p:nvSpPr>
        <p:spPr>
          <a:xfrm>
            <a:off x="1357290" y="5357826"/>
            <a:ext cx="6929486" cy="923330"/>
          </a:xfrm>
          <a:prstGeom prst="rect">
            <a:avLst/>
          </a:prstGeom>
          <a:noFill/>
        </p:spPr>
        <p:txBody>
          <a:bodyPr wrap="square" rtlCol="0">
            <a:spAutoFit/>
          </a:bodyPr>
          <a:lstStyle/>
          <a:p>
            <a:r>
              <a:rPr lang="tr-TR" b="1" dirty="0" smtClean="0">
                <a:solidFill>
                  <a:srgbClr val="FFFF00"/>
                </a:solidFill>
                <a:latin typeface="Albertus Medium" pitchFamily="34" charset="0"/>
              </a:rPr>
              <a:t>*Önemli Bilgi: İ</a:t>
            </a:r>
            <a:r>
              <a:rPr lang="tr-TR" dirty="0" smtClean="0">
                <a:solidFill>
                  <a:srgbClr val="FFFF00"/>
                </a:solidFill>
                <a:latin typeface="Albertus Medium" pitchFamily="34" charset="0"/>
              </a:rPr>
              <a:t>leri düzey ilkyardım bilgisi gerektirebilir… Sertifikalı veya belgeli ilkyardım eğitimi almamışsanız, hastaya dokunmayın, (112) yardım isteyin.</a:t>
            </a:r>
            <a:endParaRPr lang="tr-TR" dirty="0">
              <a:solidFill>
                <a:srgbClr val="FFFF00"/>
              </a:solidFill>
              <a:latin typeface="Albertus Medium"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113666" name="AutoShape 2"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68" name="AutoShape 4"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70" name="AutoShape 6" descr="Kedi köpek stok fotoğraflar | Kedi köpek telifsiz resimler, görseller |  Deposit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13672" name="AutoShape 8" descr="Köpek ve ked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2" name="5 Alt Başlık"/>
          <p:cNvSpPr txBox="1">
            <a:spLocks/>
          </p:cNvSpPr>
          <p:nvPr/>
        </p:nvSpPr>
        <p:spPr>
          <a:xfrm>
            <a:off x="571472" y="1142984"/>
            <a:ext cx="8001056" cy="428628"/>
          </a:xfrm>
          <a:prstGeom prst="rect">
            <a:avLst/>
          </a:prstGeom>
        </p:spPr>
        <p:txBody>
          <a:bodyPr vert="horz" lIns="91440" tIns="45720" rIns="91440" bIns="45720" rtlCol="0">
            <a:normAutofit fontScale="25000" lnSpcReduction="20000"/>
          </a:bodyPr>
          <a:lstStyle/>
          <a:p>
            <a:pPr marL="342900" lvl="0" indent="-342900" algn="ctr">
              <a:spcBef>
                <a:spcPct val="20000"/>
              </a:spcBef>
              <a:defRPr/>
            </a:pPr>
            <a:r>
              <a:rPr lang="tr-TR" sz="11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a:t>
            </a:r>
            <a:r>
              <a:rPr kumimoji="0" lang="tr-TR" sz="1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Kırık, Çıkık ve Burkulmalar*</a:t>
            </a:r>
            <a:endParaRPr kumimoji="0" lang="tr-TR" sz="112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cs typeface="Arial" pitchFamily="34" charset="0"/>
            </a:endParaRPr>
          </a:p>
        </p:txBody>
      </p:sp>
      <p:pic>
        <p:nvPicPr>
          <p:cNvPr id="11" name="10 Resim"/>
          <p:cNvPicPr/>
          <p:nvPr/>
        </p:nvPicPr>
        <p:blipFill>
          <a:blip r:embed="rId2" cstate="print">
            <a:duotone>
              <a:prstClr val="black"/>
              <a:schemeClr val="accent3">
                <a:tint val="45000"/>
                <a:satMod val="400000"/>
              </a:schemeClr>
            </a:duotone>
            <a:lum bright="10000" contrast="10000"/>
          </a:blip>
          <a:srcRect t="8108"/>
          <a:stretch>
            <a:fillRect/>
          </a:stretch>
        </p:blipFill>
        <p:spPr bwMode="auto">
          <a:xfrm>
            <a:off x="2428860" y="1643050"/>
            <a:ext cx="3929090" cy="3571900"/>
          </a:xfrm>
          <a:prstGeom prst="rect">
            <a:avLst/>
          </a:prstGeom>
          <a:ln>
            <a:noFill/>
          </a:ln>
          <a:effectLst>
            <a:softEdge rad="112500"/>
          </a:effectLst>
        </p:spPr>
      </p:pic>
      <p:sp>
        <p:nvSpPr>
          <p:cNvPr id="14" name="Rectangle 3"/>
          <p:cNvSpPr txBox="1">
            <a:spLocks noChangeArrowheads="1"/>
          </p:cNvSpPr>
          <p:nvPr/>
        </p:nvSpPr>
        <p:spPr>
          <a:xfrm>
            <a:off x="1857356" y="1714488"/>
            <a:ext cx="5715040" cy="3500461"/>
          </a:xfrm>
          <a:prstGeom prst="rect">
            <a:avLst/>
          </a:prstGeom>
          <a:solidFill>
            <a:schemeClr val="bg2">
              <a:lumMod val="50000"/>
              <a:alpha val="71000"/>
            </a:schemeClr>
          </a:solidFill>
        </p:spPr>
        <p:txBody>
          <a:bodyPr vert="horz" lIns="91440" tIns="45720" rIns="91440" bIns="45720" rtlCol="0">
            <a:normAutofit fontScale="32500" lnSpcReduction="20000"/>
          </a:bodyPr>
          <a:lstStyle/>
          <a:p>
            <a:pPr marL="268288" marR="0" lvl="0" indent="-252413" algn="l" defTabSz="914400" rtl="0" eaLnBrk="1" fontAlgn="auto" latinLnBrk="0" hangingPunct="1">
              <a:lnSpc>
                <a:spcPct val="170000"/>
              </a:lnSpc>
              <a:spcAft>
                <a:spcPts val="0"/>
              </a:spcAft>
              <a:buClrTx/>
              <a:buSzTx/>
              <a:buFont typeface="Wingdings" pitchFamily="2" charset="2"/>
              <a:buBlip>
                <a:blip r:embed="rId3"/>
              </a:buBlip>
              <a:tabLst/>
              <a:defRPr/>
            </a:pPr>
            <a:r>
              <a:rPr kumimoji="0" lang="tr-TR" sz="43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Kırık durumunda hasta/yaralıyı hareket ettirmeyin.</a:t>
            </a:r>
            <a:r>
              <a:rPr kumimoji="0" lang="tr-TR" sz="43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a:t>
            </a:r>
          </a:p>
          <a:p>
            <a:pPr marL="268288" marR="0" lvl="0" indent="-252413" algn="l" defTabSz="914400" rtl="0" eaLnBrk="1" fontAlgn="auto" latinLnBrk="0" hangingPunct="1">
              <a:lnSpc>
                <a:spcPct val="170000"/>
              </a:lnSpc>
              <a:spcAft>
                <a:spcPts val="0"/>
              </a:spcAft>
              <a:buClrTx/>
              <a:buSzTx/>
              <a:buFont typeface="Wingdings" pitchFamily="2" charset="2"/>
              <a:buBlip>
                <a:blip r:embed="rId3"/>
              </a:buBlip>
              <a:tabLst/>
              <a:defRPr/>
            </a:pPr>
            <a:r>
              <a:rPr lang="tr-TR" sz="4300" baseline="0" dirty="0" smtClean="0">
                <a:solidFill>
                  <a:schemeClr val="bg1"/>
                </a:solidFill>
                <a:latin typeface="Times New Roman" pitchFamily="18" charset="0"/>
                <a:cs typeface="Times New Roman" pitchFamily="18" charset="0"/>
              </a:rPr>
              <a:t>Ani</a:t>
            </a:r>
            <a:r>
              <a:rPr lang="tr-TR" sz="4300" dirty="0" smtClean="0">
                <a:solidFill>
                  <a:schemeClr val="bg1"/>
                </a:solidFill>
                <a:latin typeface="Times New Roman" pitchFamily="18" charset="0"/>
                <a:cs typeface="Times New Roman" pitchFamily="18" charset="0"/>
              </a:rPr>
              <a:t> hareketten kaçının, kırığı yerine koymaya çalışmayın.</a:t>
            </a:r>
          </a:p>
          <a:p>
            <a:pPr marL="268288" marR="0" lvl="0" indent="-252413" algn="l" defTabSz="914400" rtl="0" eaLnBrk="1" fontAlgn="auto" latinLnBrk="0" hangingPunct="1">
              <a:lnSpc>
                <a:spcPct val="170000"/>
              </a:lnSpc>
              <a:spcAft>
                <a:spcPts val="0"/>
              </a:spcAft>
              <a:buClrTx/>
              <a:buSzTx/>
              <a:buFont typeface="Wingdings" pitchFamily="2" charset="2"/>
              <a:buBlip>
                <a:blip r:embed="rId3"/>
              </a:buBlip>
              <a:tabLst/>
              <a:defRPr/>
            </a:pPr>
            <a:r>
              <a:rPr kumimoji="0" lang="tr-TR" sz="43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Açık kırık varsa, üzerini temiz bir bezle örtün. Tıbbi yardım</a:t>
            </a:r>
            <a:r>
              <a:rPr kumimoji="0" lang="tr-TR" sz="43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rPr>
              <a:t> isteyin.</a:t>
            </a:r>
          </a:p>
          <a:p>
            <a:pPr marL="268288" marR="0" lvl="0" indent="-252413" algn="l" defTabSz="914400" rtl="0" eaLnBrk="1" fontAlgn="auto" latinLnBrk="0" hangingPunct="1">
              <a:lnSpc>
                <a:spcPct val="170000"/>
              </a:lnSpc>
              <a:spcAft>
                <a:spcPts val="0"/>
              </a:spcAft>
              <a:buClrTx/>
              <a:buSzTx/>
              <a:buFont typeface="Wingdings" pitchFamily="2" charset="2"/>
              <a:buBlip>
                <a:blip r:embed="rId3"/>
              </a:buBlip>
              <a:tabLst/>
              <a:defRPr/>
            </a:pPr>
            <a:r>
              <a:rPr lang="tr-TR" sz="4300" dirty="0" smtClean="0">
                <a:solidFill>
                  <a:schemeClr val="bg1"/>
                </a:solidFill>
                <a:latin typeface="Times New Roman" pitchFamily="18" charset="0"/>
                <a:cs typeface="Times New Roman" pitchFamily="18" charset="0"/>
              </a:rPr>
              <a:t>Çıkık halinde yerinde tespit edin,  asla yerine oturtmaya çalışmayın. Tıbbi yardım isteyin.</a:t>
            </a:r>
          </a:p>
          <a:p>
            <a:pPr marL="268288" lvl="0" indent="-252413">
              <a:lnSpc>
                <a:spcPct val="170000"/>
              </a:lnSpc>
              <a:buBlip>
                <a:blip r:embed="rId3"/>
              </a:buBlip>
              <a:defRPr/>
            </a:pPr>
            <a:r>
              <a:rPr lang="tr-TR" sz="4300" dirty="0" smtClean="0">
                <a:solidFill>
                  <a:schemeClr val="bg1"/>
                </a:solidFill>
                <a:latin typeface="Times New Roman" pitchFamily="18" charset="0"/>
                <a:cs typeface="Times New Roman" pitchFamily="18" charset="0"/>
              </a:rPr>
              <a:t> Burkulmalarda,eminseniz dolaşımı engellemeyecek şekilde  sıkıştırıcı bandaj uygulayın. Şişmeyi engellemek için kalp seviyesinden yukarı kaldırın. </a:t>
            </a:r>
          </a:p>
          <a:p>
            <a:pPr marL="268288" lvl="0" indent="-252413">
              <a:lnSpc>
                <a:spcPct val="170000"/>
              </a:lnSpc>
              <a:buBlip>
                <a:blip r:embed="rId3"/>
              </a:buBlip>
              <a:defRPr/>
            </a:pPr>
            <a:r>
              <a:rPr lang="tr-TR" sz="4300" dirty="0" smtClean="0">
                <a:solidFill>
                  <a:schemeClr val="bg1"/>
                </a:solidFill>
                <a:latin typeface="Times New Roman" pitchFamily="18" charset="0"/>
                <a:cs typeface="Times New Roman" pitchFamily="18" charset="0"/>
              </a:rPr>
              <a:t>Soğuk uygulama yapın.Yerini hareket ettirmeyin.</a:t>
            </a:r>
          </a:p>
          <a:p>
            <a:pPr marL="268288" lvl="0" indent="-252413">
              <a:lnSpc>
                <a:spcPct val="170000"/>
              </a:lnSpc>
              <a:buBlip>
                <a:blip r:embed="rId3"/>
              </a:buBlip>
              <a:defRPr/>
            </a:pPr>
            <a:r>
              <a:rPr lang="tr-TR" sz="4300" dirty="0" smtClean="0">
                <a:solidFill>
                  <a:schemeClr val="bg1"/>
                </a:solidFill>
                <a:latin typeface="Times New Roman" pitchFamily="18" charset="0"/>
                <a:cs typeface="Times New Roman" pitchFamily="18" charset="0"/>
              </a:rPr>
              <a:t>Tıbbi yardım isteyin.</a:t>
            </a:r>
            <a:endParaRPr kumimoji="0" lang="tr-TR" sz="43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endParaRPr>
          </a:p>
          <a:p>
            <a:pPr marL="268288" marR="0" lvl="0" indent="-252413" algn="l" defTabSz="914400" rtl="0" eaLnBrk="1" fontAlgn="auto" latinLnBrk="0" hangingPunct="1">
              <a:lnSpc>
                <a:spcPct val="170000"/>
              </a:lnSpc>
              <a:spcBef>
                <a:spcPct val="20000"/>
              </a:spcBef>
              <a:spcAft>
                <a:spcPts val="0"/>
              </a:spcAft>
              <a:buClrTx/>
              <a:buSzTx/>
              <a:buFont typeface="Wingdings" pitchFamily="2" charset="2"/>
              <a:buBlip>
                <a:blip r:embed="rId3"/>
              </a:buBlip>
              <a:tabLst/>
              <a:defRPr/>
            </a:pPr>
            <a:endParaRPr kumimoji="0" lang="tr-TR" sz="2800" b="0" i="0" u="none" strike="noStrike" kern="1200" cap="none" spc="0" normalizeH="0" noProof="0" dirty="0" smtClean="0">
              <a:ln>
                <a:noFill/>
              </a:ln>
              <a:solidFill>
                <a:schemeClr val="bg1"/>
              </a:solidFill>
              <a:effectLst/>
              <a:uLnTx/>
              <a:uFillTx/>
              <a:latin typeface="Times New Roman" pitchFamily="18" charset="0"/>
              <a:ea typeface="+mn-ea"/>
              <a:cs typeface="Times New Roman" pitchFamily="18" charset="0"/>
            </a:endParaRPr>
          </a:p>
          <a:p>
            <a:pPr marL="268288" marR="0" lvl="0" indent="-252413"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endPar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268288" marR="0" lvl="0" indent="-252413" algn="l" defTabSz="914400" rtl="0" eaLnBrk="1" fontAlgn="auto" latinLnBrk="0" hangingPunct="1">
              <a:lnSpc>
                <a:spcPct val="120000"/>
              </a:lnSpc>
              <a:spcBef>
                <a:spcPct val="20000"/>
              </a:spcBef>
              <a:spcAft>
                <a:spcPts val="0"/>
              </a:spcAft>
              <a:buClrTx/>
              <a:buSzTx/>
              <a:buFont typeface="Wingdings" pitchFamily="2" charset="2"/>
              <a:buBlip>
                <a:blip r:embed="rId3"/>
              </a:buBlip>
              <a:tabLst/>
              <a:defRPr/>
            </a:pPr>
            <a:endParaRPr kumimoji="0" lang="tr-TR" sz="2800" b="0" i="0" u="none" strike="noStrike" kern="1200" cap="none" spc="0" normalizeH="0" baseline="0" noProof="0" dirty="0" smtClean="0">
              <a:ln>
                <a:noFill/>
              </a:ln>
              <a:solidFill>
                <a:schemeClr val="tx1">
                  <a:lumMod val="85000"/>
                  <a:lumOff val="15000"/>
                </a:schemeClr>
              </a:solidFill>
              <a:effectLst/>
              <a:uLnTx/>
              <a:uFillTx/>
              <a:latin typeface="Times New Roman" pitchFamily="18" charset="0"/>
              <a:ea typeface="+mn-ea"/>
              <a:cs typeface="Times New Roman" pitchFamily="18" charset="0"/>
            </a:endParaRPr>
          </a:p>
        </p:txBody>
      </p:sp>
      <p:sp>
        <p:nvSpPr>
          <p:cNvPr id="13" name="12 Metin kutusu"/>
          <p:cNvSpPr txBox="1"/>
          <p:nvPr/>
        </p:nvSpPr>
        <p:spPr>
          <a:xfrm>
            <a:off x="1357290" y="5357826"/>
            <a:ext cx="6929486" cy="923330"/>
          </a:xfrm>
          <a:prstGeom prst="rect">
            <a:avLst/>
          </a:prstGeom>
          <a:noFill/>
        </p:spPr>
        <p:txBody>
          <a:bodyPr wrap="square" rtlCol="0">
            <a:spAutoFit/>
          </a:bodyPr>
          <a:lstStyle/>
          <a:p>
            <a:r>
              <a:rPr lang="tr-TR" b="1" dirty="0" smtClean="0">
                <a:solidFill>
                  <a:srgbClr val="FFFF00"/>
                </a:solidFill>
                <a:latin typeface="Albertus Medium" pitchFamily="34" charset="0"/>
              </a:rPr>
              <a:t>*Önemli Bilgi: İ</a:t>
            </a:r>
            <a:r>
              <a:rPr lang="tr-TR" dirty="0" smtClean="0">
                <a:solidFill>
                  <a:srgbClr val="FFFF00"/>
                </a:solidFill>
                <a:latin typeface="Albertus Medium" pitchFamily="34" charset="0"/>
              </a:rPr>
              <a:t>leri düzey ilkyardım bilgisi gerektirebilir… Sertifikalı veya belgeli ilkyardım eğitimi almamışsanız, hastaya dokunmayın, (</a:t>
            </a:r>
            <a:r>
              <a:rPr lang="tr-TR" b="1" dirty="0" smtClean="0">
                <a:solidFill>
                  <a:srgbClr val="FFFF00"/>
                </a:solidFill>
                <a:latin typeface="Times New Roman" pitchFamily="18" charset="0"/>
                <a:cs typeface="Times New Roman" pitchFamily="18" charset="0"/>
              </a:rPr>
              <a:t>112</a:t>
            </a:r>
            <a:r>
              <a:rPr lang="tr-TR" dirty="0" smtClean="0">
                <a:solidFill>
                  <a:srgbClr val="FFFF00"/>
                </a:solidFill>
                <a:latin typeface="Albertus Medium" pitchFamily="34" charset="0"/>
              </a:rPr>
              <a:t>) yardım isteyin.</a:t>
            </a:r>
            <a:endParaRPr lang="tr-TR" dirty="0">
              <a:solidFill>
                <a:srgbClr val="FFFF00"/>
              </a:solidFill>
              <a:latin typeface="Albertus Medium"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9" name="5 Alt Başlık"/>
          <p:cNvSpPr txBox="1">
            <a:spLocks/>
          </p:cNvSpPr>
          <p:nvPr/>
        </p:nvSpPr>
        <p:spPr>
          <a:xfrm>
            <a:off x="1928794" y="1142984"/>
            <a:ext cx="5715040" cy="85725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3200" b="1" i="0" u="none" strike="noStrike" kern="1200" cap="none" spc="0" normalizeH="0" baseline="0" noProof="0" dirty="0" smtClean="0">
                <a:ln>
                  <a:noFill/>
                </a:ln>
                <a:solidFill>
                  <a:srgbClr val="FF0000"/>
                </a:solidFill>
                <a:effectLst/>
                <a:uLnTx/>
                <a:uFillTx/>
                <a:latin typeface="+mn-lt"/>
                <a:ea typeface="+mn-ea"/>
                <a:cs typeface="+mn-cs"/>
              </a:rPr>
              <a:t>Bayılan,bilinci</a:t>
            </a:r>
            <a:r>
              <a:rPr kumimoji="0" lang="tr-TR" sz="3200" b="1" i="0" u="none" strike="noStrike" kern="1200" cap="none" spc="0" normalizeH="0" noProof="0" dirty="0" smtClean="0">
                <a:ln>
                  <a:noFill/>
                </a:ln>
                <a:solidFill>
                  <a:srgbClr val="FF0000"/>
                </a:solidFill>
                <a:effectLst/>
                <a:uLnTx/>
                <a:uFillTx/>
                <a:latin typeface="+mn-lt"/>
                <a:ea typeface="+mn-ea"/>
                <a:cs typeface="+mn-cs"/>
              </a:rPr>
              <a:t> kapalı hastaya </a:t>
            </a:r>
            <a:endParaRPr kumimoji="0" lang="tr-TR" sz="3200" b="1" i="0" u="none" strike="noStrike" kern="1200" cap="none" spc="0" normalizeH="0" baseline="0" noProof="0" dirty="0">
              <a:ln>
                <a:noFill/>
              </a:ln>
              <a:solidFill>
                <a:srgbClr val="FF0000"/>
              </a:solidFill>
              <a:effectLst/>
              <a:uLnTx/>
              <a:uFillTx/>
              <a:latin typeface="+mn-lt"/>
              <a:ea typeface="+mn-ea"/>
              <a:cs typeface="+mn-cs"/>
            </a:endParaRPr>
          </a:p>
        </p:txBody>
      </p:sp>
      <p:pic>
        <p:nvPicPr>
          <p:cNvPr id="10" name="Picture 4" descr="Ä°lgili resim"/>
          <p:cNvPicPr>
            <a:picLocks noChangeAspect="1" noChangeArrowheads="1"/>
          </p:cNvPicPr>
          <p:nvPr/>
        </p:nvPicPr>
        <p:blipFill>
          <a:blip r:embed="rId2"/>
          <a:srcRect/>
          <a:stretch>
            <a:fillRect/>
          </a:stretch>
        </p:blipFill>
        <p:spPr bwMode="auto">
          <a:xfrm>
            <a:off x="2357422" y="2071678"/>
            <a:ext cx="4572000" cy="3429001"/>
          </a:xfrm>
          <a:prstGeom prst="rect">
            <a:avLst/>
          </a:prstGeom>
          <a:ln>
            <a:noFill/>
          </a:ln>
          <a:effectLst>
            <a:softEdge rad="112500"/>
          </a:effectLst>
        </p:spPr>
      </p:pic>
      <p:sp>
        <p:nvSpPr>
          <p:cNvPr id="11" name="Rectangle 3"/>
          <p:cNvSpPr txBox="1">
            <a:spLocks noChangeArrowheads="1"/>
          </p:cNvSpPr>
          <p:nvPr/>
        </p:nvSpPr>
        <p:spPr>
          <a:xfrm>
            <a:off x="1571604" y="1714488"/>
            <a:ext cx="6286544" cy="4143404"/>
          </a:xfrm>
          <a:prstGeom prst="rect">
            <a:avLst/>
          </a:prstGeom>
          <a:solidFill>
            <a:schemeClr val="bg2">
              <a:lumMod val="50000"/>
              <a:alpha val="71000"/>
            </a:schemeClr>
          </a:solidFill>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None/>
              <a:tabLst/>
              <a:defRPr/>
            </a:pPr>
            <a:r>
              <a:rPr kumimoji="0" lang="tr-TR" sz="2400" b="1"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Eğer kişi bayıldıysa;</a:t>
            </a:r>
            <a:r>
              <a:rPr kumimoji="0" lang="tr-TR"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tr-T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Sırt üstü yatırılarak ayakları 30 cm kaldırılır,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Solunum yolu açıklığı kontrol edilir ve açıklığın                  korunması sağlanır,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Sıkan giysiler gevşetilir,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Kusma varsa yan pozisyonda tutulur,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Solunum kontrol edilir,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Etraftaki meraklılar uzaklaştırılır,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r>
              <a:rPr lang="tr-TR" sz="2800" dirty="0" smtClean="0">
                <a:solidFill>
                  <a:schemeClr val="bg1"/>
                </a:solidFill>
                <a:latin typeface="Times New Roman" pitchFamily="18" charset="0"/>
                <a:cs typeface="Times New Roman" pitchFamily="18" charset="0"/>
              </a:rPr>
              <a:t>Gerekliyse tıbbi (112) yardım istenir.</a:t>
            </a:r>
            <a:endParaRPr kumimoji="0" lang="tr-TR" sz="2800" b="0"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a:defRPr/>
            </a:pPr>
            <a:endParaRPr lang="tr-TR" sz="2800" dirty="0" smtClean="0">
              <a:latin typeface="Times New Roman" pitchFamily="18" charset="0"/>
              <a:cs typeface="Times New Roman" pitchFamily="18" charset="0"/>
            </a:endParaRPr>
          </a:p>
          <a:p>
            <a:pPr>
              <a:defRPr/>
            </a:pPr>
            <a:r>
              <a:rPr lang="tr-TR" sz="2800" b="1" dirty="0" smtClean="0">
                <a:solidFill>
                  <a:srgbClr val="FFFF00"/>
                </a:solidFill>
                <a:latin typeface="Times New Roman" pitchFamily="18" charset="0"/>
                <a:cs typeface="Times New Roman" pitchFamily="18" charset="0"/>
              </a:rPr>
              <a:t>Eğer Hastanın Bilinci Kapalıysa;</a:t>
            </a:r>
          </a:p>
          <a:p>
            <a:pPr>
              <a:buBlip>
                <a:blip r:embed="rId3"/>
              </a:buBlip>
              <a:defRPr/>
            </a:pPr>
            <a:r>
              <a:rPr lang="tr-TR" sz="2800" dirty="0" smtClean="0">
                <a:solidFill>
                  <a:schemeClr val="bg1"/>
                </a:solidFill>
                <a:latin typeface="Times New Roman" pitchFamily="18" charset="0"/>
                <a:cs typeface="Times New Roman" pitchFamily="18" charset="0"/>
              </a:rPr>
              <a:t>İlk yardım eğitimiz varsa yardım edin. </a:t>
            </a:r>
          </a:p>
          <a:p>
            <a:pPr>
              <a:buBlip>
                <a:blip r:embed="rId3"/>
              </a:buBlip>
              <a:defRPr/>
            </a:pPr>
            <a:r>
              <a:rPr lang="tr-TR" sz="2800" dirty="0" smtClean="0">
                <a:solidFill>
                  <a:schemeClr val="bg1"/>
                </a:solidFill>
                <a:latin typeface="Times New Roman" pitchFamily="18" charset="0"/>
                <a:cs typeface="Times New Roman" pitchFamily="18" charset="0"/>
              </a:rPr>
              <a:t>Yoksa, derhal tıbbi yardım çağrılır </a:t>
            </a:r>
            <a:r>
              <a:rPr lang="tr-TR" sz="2800" b="1" dirty="0" smtClean="0">
                <a:solidFill>
                  <a:schemeClr val="bg1"/>
                </a:solidFill>
                <a:latin typeface="Times New Roman" pitchFamily="18" charset="0"/>
                <a:cs typeface="Times New Roman" pitchFamily="18" charset="0"/>
              </a:rPr>
              <a:t>(112)</a:t>
            </a:r>
            <a:r>
              <a:rPr lang="tr-TR" sz="2800" dirty="0" smtClean="0">
                <a:solidFill>
                  <a:schemeClr val="bg1"/>
                </a:solidFill>
                <a:latin typeface="Times New Roman" pitchFamily="18" charset="0"/>
                <a:cs typeface="Times New Roman" pitchFamily="18" charset="0"/>
              </a:rPr>
              <a:t>,</a:t>
            </a:r>
          </a:p>
          <a:p>
            <a:pPr>
              <a:buBlip>
                <a:blip r:embed="rId3"/>
              </a:buBlip>
              <a:defRPr/>
            </a:pPr>
            <a:r>
              <a:rPr lang="tr-TR" sz="2800" dirty="0" smtClean="0">
                <a:solidFill>
                  <a:schemeClr val="bg1"/>
                </a:solidFill>
                <a:latin typeface="Times New Roman" pitchFamily="18" charset="0"/>
                <a:cs typeface="Times New Roman" pitchFamily="18" charset="0"/>
              </a:rPr>
              <a:t>Yardım gelinceye kadar yanında beklenir.</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Blip>
                <a:blip r:embed="rId3"/>
              </a:buBlip>
              <a:tabLst/>
              <a:defRPr/>
            </a:pPr>
            <a:endParaRPr kumimoji="0" lang="tr-TR" sz="2800" b="0" i="0" u="none" strike="noStrike" kern="1200" cap="none" spc="0" normalizeH="0" baseline="0" noProof="0" dirty="0" smtClean="0">
              <a:ln>
                <a:noFill/>
              </a:ln>
              <a:solidFill>
                <a:schemeClr val="tx1">
                  <a:lumMod val="85000"/>
                  <a:lumOff val="15000"/>
                </a:schemeClr>
              </a:solidFill>
              <a:effectLst/>
              <a:uLnTx/>
              <a:uFillTx/>
              <a:latin typeface="Times New Roman" pitchFamily="18" charset="0"/>
              <a:ea typeface="+mn-ea"/>
              <a:cs typeface="Times New Roman" pitchFamily="18" charset="0"/>
            </a:endParaRPr>
          </a:p>
        </p:txBody>
      </p:sp>
      <p:sp>
        <p:nvSpPr>
          <p:cNvPr id="12"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13" name="AutoShape 2" descr="titreme Geç Yazım bayılma - pharmaciedegardecaen.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4" name="AutoShape 2" descr="Bayılma ve Koma Arasındaki Farklar Nelerdir ve Bu Durumlarda İlk Yardım  Nasıl Yapılmalı? - Sağlık Asistan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 name="Picture 3" descr="C:\Users\gru-imid1-2\Pictures\S.A.BAYILMA.jpg"/>
          <p:cNvPicPr>
            <a:picLocks noChangeAspect="1" noChangeArrowheads="1"/>
          </p:cNvPicPr>
          <p:nvPr/>
        </p:nvPicPr>
        <p:blipFill>
          <a:blip r:embed="rId4"/>
          <a:srcRect/>
          <a:stretch>
            <a:fillRect/>
          </a:stretch>
        </p:blipFill>
        <p:spPr bwMode="auto">
          <a:xfrm>
            <a:off x="6357950" y="2928934"/>
            <a:ext cx="2643206" cy="1714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5 Alt Başlık"/>
          <p:cNvSpPr txBox="1">
            <a:spLocks/>
          </p:cNvSpPr>
          <p:nvPr/>
        </p:nvSpPr>
        <p:spPr>
          <a:xfrm>
            <a:off x="2428860" y="1000108"/>
            <a:ext cx="4929222" cy="500066"/>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rPr>
              <a:t>Epilepsi Hastalarında</a:t>
            </a:r>
            <a:endParaRPr kumimoji="0" lang="tr-TR"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cs typeface="Arial" pitchFamily="34" charset="0"/>
            </a:endParaRPr>
          </a:p>
        </p:txBody>
      </p:sp>
      <p:pic>
        <p:nvPicPr>
          <p:cNvPr id="40962" name="Picture 2" descr="Epilepsi ve Ben resim yarÄ±ÅmasÄ±"/>
          <p:cNvPicPr>
            <a:picLocks noChangeAspect="1" noChangeArrowheads="1"/>
          </p:cNvPicPr>
          <p:nvPr/>
        </p:nvPicPr>
        <p:blipFill>
          <a:blip r:embed="rId2"/>
          <a:srcRect/>
          <a:stretch>
            <a:fillRect/>
          </a:stretch>
        </p:blipFill>
        <p:spPr bwMode="auto">
          <a:xfrm>
            <a:off x="1857356" y="1643050"/>
            <a:ext cx="5214974" cy="2934292"/>
          </a:xfrm>
          <a:prstGeom prst="rect">
            <a:avLst/>
          </a:prstGeom>
          <a:ln>
            <a:noFill/>
          </a:ln>
          <a:effectLst>
            <a:softEdge rad="112500"/>
          </a:effectLst>
        </p:spPr>
      </p:pic>
      <p:sp>
        <p:nvSpPr>
          <p:cNvPr id="7" name="6 Dikdörtgen"/>
          <p:cNvSpPr/>
          <p:nvPr/>
        </p:nvSpPr>
        <p:spPr>
          <a:xfrm>
            <a:off x="1357290" y="1500174"/>
            <a:ext cx="6786610" cy="4901342"/>
          </a:xfrm>
          <a:prstGeom prst="rect">
            <a:avLst/>
          </a:prstGeom>
          <a:solidFill>
            <a:schemeClr val="accent3">
              <a:lumMod val="50000"/>
            </a:schemeClr>
          </a:solidFill>
        </p:spPr>
        <p:txBody>
          <a:bodyPr wrap="square">
            <a:spAutoFit/>
          </a:bodyPr>
          <a:lstStyle/>
          <a:p>
            <a:pPr>
              <a:spcBef>
                <a:spcPts val="300"/>
              </a:spcBef>
              <a:buClr>
                <a:srgbClr val="FFFF00"/>
              </a:buClr>
              <a:buFont typeface="Wingdings" pitchFamily="2" charset="2"/>
              <a:buChar char="v"/>
            </a:pPr>
            <a:r>
              <a:rPr lang="tr-TR" sz="2400" dirty="0" smtClean="0">
                <a:solidFill>
                  <a:schemeClr val="bg1"/>
                </a:solidFill>
                <a:latin typeface="Arial" pitchFamily="34" charset="0"/>
                <a:cs typeface="Arial" pitchFamily="34" charset="0"/>
              </a:rPr>
              <a:t> </a:t>
            </a:r>
            <a:r>
              <a:rPr lang="tr-TR" sz="2300" dirty="0" smtClean="0">
                <a:solidFill>
                  <a:schemeClr val="bg1"/>
                </a:solidFill>
                <a:latin typeface="Arial" pitchFamily="34" charset="0"/>
                <a:cs typeface="Arial" pitchFamily="34" charset="0"/>
              </a:rPr>
              <a:t>Sara nöbetinin kendi kendine geçtiğini ve sınırlı süresi olduğunu unutmayın.</a:t>
            </a:r>
          </a:p>
          <a:p>
            <a:pPr>
              <a:spcBef>
                <a:spcPts val="300"/>
              </a:spcBef>
              <a:buClr>
                <a:srgbClr val="FFFF00"/>
              </a:buClr>
              <a:buFont typeface="Wingdings" pitchFamily="2" charset="2"/>
              <a:buChar char="v"/>
            </a:pPr>
            <a:r>
              <a:rPr lang="tr-TR" sz="2300" dirty="0" smtClean="0">
                <a:solidFill>
                  <a:schemeClr val="bg1"/>
                </a:solidFill>
                <a:latin typeface="Arial" pitchFamily="34" charset="0"/>
                <a:cs typeface="Arial" pitchFamily="34" charset="0"/>
              </a:rPr>
              <a:t> Hastayı koruyun. Çevre önlemi alın.</a:t>
            </a:r>
          </a:p>
          <a:p>
            <a:pPr>
              <a:spcBef>
                <a:spcPts val="300"/>
              </a:spcBef>
              <a:buClr>
                <a:srgbClr val="FFFF00"/>
              </a:buClr>
              <a:buFont typeface="Wingdings" pitchFamily="2" charset="2"/>
              <a:buChar char="v"/>
            </a:pPr>
            <a:r>
              <a:rPr lang="tr-TR" sz="2300" dirty="0" smtClean="0">
                <a:solidFill>
                  <a:schemeClr val="bg1"/>
                </a:solidFill>
                <a:latin typeface="Arial" pitchFamily="34" charset="0"/>
                <a:cs typeface="Arial" pitchFamily="34" charset="0"/>
              </a:rPr>
              <a:t> Titreme yaşayan hastanın başını sert zemine vurması engelleyin. Kilitlenmiş çeneyi açmaya çalışmayın.</a:t>
            </a:r>
          </a:p>
          <a:p>
            <a:pPr>
              <a:spcBef>
                <a:spcPts val="300"/>
              </a:spcBef>
              <a:buClr>
                <a:srgbClr val="FFFF00"/>
              </a:buClr>
              <a:buFont typeface="Wingdings" pitchFamily="2" charset="2"/>
              <a:buChar char="v"/>
            </a:pPr>
            <a:r>
              <a:rPr lang="tr-TR" sz="2300" dirty="0" smtClean="0">
                <a:solidFill>
                  <a:schemeClr val="bg1"/>
                </a:solidFill>
                <a:latin typeface="Arial" pitchFamily="34" charset="0"/>
                <a:cs typeface="Arial" pitchFamily="34" charset="0"/>
              </a:rPr>
              <a:t>Hastanın çevresinde zarar verecek eşyaları uzaklaştırın, varsa gözlüğünü çıkartın.</a:t>
            </a:r>
          </a:p>
          <a:p>
            <a:pPr>
              <a:spcBef>
                <a:spcPts val="300"/>
              </a:spcBef>
              <a:buClr>
                <a:srgbClr val="FFFF00"/>
              </a:buClr>
              <a:buFont typeface="Wingdings" pitchFamily="2" charset="2"/>
              <a:buChar char="v"/>
            </a:pPr>
            <a:r>
              <a:rPr lang="tr-TR" sz="2300" dirty="0" smtClean="0">
                <a:solidFill>
                  <a:schemeClr val="bg1"/>
                </a:solidFill>
                <a:latin typeface="Arial" pitchFamily="34" charset="0"/>
                <a:cs typeface="Arial" pitchFamily="34" charset="0"/>
              </a:rPr>
              <a:t> Krizin geçmesini bekleyin. Daha uzun sürmesi halinde tıbbi yardım (112) isteyin.</a:t>
            </a:r>
          </a:p>
          <a:p>
            <a:pPr>
              <a:spcBef>
                <a:spcPts val="300"/>
              </a:spcBef>
              <a:buClr>
                <a:srgbClr val="FFFF00"/>
              </a:buClr>
              <a:buFont typeface="Wingdings" pitchFamily="2" charset="2"/>
              <a:buChar char="v"/>
            </a:pPr>
            <a:r>
              <a:rPr lang="tr-TR" sz="2300" dirty="0" smtClean="0">
                <a:solidFill>
                  <a:schemeClr val="bg1"/>
                </a:solidFill>
                <a:latin typeface="Arial" pitchFamily="34" charset="0"/>
                <a:cs typeface="Arial" pitchFamily="34" charset="0"/>
              </a:rPr>
              <a:t>Ağızda oluşan köpük ve salyaların boğaza kaçmasını engellemek için yan yatırın (Koma Pozisyonu).</a:t>
            </a:r>
          </a:p>
        </p:txBody>
      </p:sp>
      <p:sp>
        <p:nvSpPr>
          <p:cNvPr id="8" name="1 Başlık"/>
          <p:cNvSpPr>
            <a:spLocks noGrp="1"/>
          </p:cNvSpPr>
          <p:nvPr>
            <p:ph type="title"/>
          </p:nvPr>
        </p:nvSpPr>
        <p:spPr>
          <a:xfrm>
            <a:off x="2643174" y="428604"/>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pic>
        <p:nvPicPr>
          <p:cNvPr id="10" name="Picture 1" descr="C:\Users\gru-imid1-2\Pictures\EPİLEPSİ ROZETİ.jpg">
            <a:hlinkClick r:id="rId3" action="ppaction://hlinkfile"/>
          </p:cNvPr>
          <p:cNvPicPr>
            <a:picLocks noChangeAspect="1" noChangeArrowheads="1"/>
          </p:cNvPicPr>
          <p:nvPr/>
        </p:nvPicPr>
        <p:blipFill>
          <a:blip r:embed="rId4" cstate="print"/>
          <a:srcRect/>
          <a:stretch>
            <a:fillRect/>
          </a:stretch>
        </p:blipFill>
        <p:spPr bwMode="auto">
          <a:xfrm>
            <a:off x="7072330" y="571480"/>
            <a:ext cx="787968" cy="812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2" name="1 Başlık"/>
          <p:cNvSpPr>
            <a:spLocks noGrp="1"/>
          </p:cNvSpPr>
          <p:nvPr>
            <p:ph type="title"/>
          </p:nvPr>
        </p:nvSpPr>
        <p:spPr>
          <a:xfrm>
            <a:off x="2571736" y="214290"/>
            <a:ext cx="4429156" cy="571504"/>
          </a:xfrm>
        </p:spPr>
        <p:txBody>
          <a:bodyPr>
            <a:normAutofit/>
          </a:bodyPr>
          <a:lstStyle/>
          <a:p>
            <a:r>
              <a:rPr lang="tr-TR" sz="2400" b="1" dirty="0" smtClean="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rPr>
              <a:t>Basit İlkyardım Uygulamaları</a:t>
            </a:r>
            <a:endParaRPr lang="tr-TR" sz="2400" b="1" dirty="0">
              <a:ln w="19050">
                <a:solidFill>
                  <a:schemeClr val="tx2">
                    <a:tint val="1000"/>
                  </a:schemeClr>
                </a:solidFill>
                <a:prstDash val="solid"/>
              </a:ln>
              <a:solidFill>
                <a:schemeClr val="accent3">
                  <a:lumMod val="40000"/>
                  <a:lumOff val="60000"/>
                </a:schemeClr>
              </a:solidFill>
              <a:effectLst>
                <a:glow rad="228600">
                  <a:schemeClr val="accent3">
                    <a:satMod val="175000"/>
                    <a:alpha val="40000"/>
                  </a:schemeClr>
                </a:glow>
                <a:outerShdw blurRad="50000" dist="50800" dir="7500000" algn="tl">
                  <a:srgbClr val="000000">
                    <a:shade val="5000"/>
                    <a:alpha val="35000"/>
                  </a:srgbClr>
                </a:outerShdw>
              </a:effectLst>
              <a:latin typeface="Arial Narrow" pitchFamily="34" charset="0"/>
            </a:endParaRPr>
          </a:p>
        </p:txBody>
      </p:sp>
      <p:sp>
        <p:nvSpPr>
          <p:cNvPr id="23" name="5 Alt Başlık"/>
          <p:cNvSpPr txBox="1">
            <a:spLocks/>
          </p:cNvSpPr>
          <p:nvPr/>
        </p:nvSpPr>
        <p:spPr>
          <a:xfrm>
            <a:off x="714348" y="857232"/>
            <a:ext cx="7929618" cy="857256"/>
          </a:xfrm>
          <a:prstGeom prst="rect">
            <a:avLst/>
          </a:prstGeom>
        </p:spPr>
        <p:txBody>
          <a:bodyPr vert="horz" lIns="91440" tIns="45720" rIns="91440" bIns="45720" rtlCol="0">
            <a:normAutofit fontScale="32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tr-TR" sz="8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Hava Yolu Tıkanıklığı</a:t>
            </a:r>
          </a:p>
          <a:p>
            <a:pPr marL="342900" marR="0" lvl="0" indent="-342900" algn="ctr" defTabSz="914400" rtl="0" eaLnBrk="1" fontAlgn="auto" latinLnBrk="0" hangingPunct="1">
              <a:lnSpc>
                <a:spcPct val="100000"/>
              </a:lnSpc>
              <a:spcBef>
                <a:spcPct val="20000"/>
              </a:spcBef>
              <a:spcAft>
                <a:spcPts val="0"/>
              </a:spcAft>
              <a:buClrTx/>
              <a:buSzTx/>
              <a:tabLst/>
              <a:defRPr/>
            </a:pPr>
            <a:r>
              <a:rPr lang="tr-TR" sz="6200" dirty="0" smtClean="0">
                <a:solidFill>
                  <a:schemeClr val="bg1"/>
                </a:solidFill>
                <a:effectLst>
                  <a:outerShdw blurRad="38100" dist="38100" dir="2700000" algn="tl">
                    <a:srgbClr val="000000">
                      <a:alpha val="43137"/>
                    </a:srgbClr>
                  </a:outerShdw>
                </a:effectLst>
              </a:rPr>
              <a:t>Kısmi ve Tam </a:t>
            </a:r>
            <a:r>
              <a:rPr lang="tr-TR" sz="6200" dirty="0" smtClean="0">
                <a:solidFill>
                  <a:schemeClr val="bg1"/>
                </a:solidFill>
                <a:effectLst>
                  <a:outerShdw blurRad="38100" dist="38100" dir="2700000" algn="tl">
                    <a:srgbClr val="000000">
                      <a:alpha val="43137"/>
                    </a:srgbClr>
                  </a:outerShdw>
                </a:effectLst>
              </a:rPr>
              <a:t>Tıkanma</a:t>
            </a:r>
            <a:endParaRPr kumimoji="0" lang="tr-TR" sz="6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25" name="İçerik Yer Tutucusu 2"/>
          <p:cNvSpPr>
            <a:spLocks noGrp="1"/>
          </p:cNvSpPr>
          <p:nvPr>
            <p:ph idx="1"/>
          </p:nvPr>
        </p:nvSpPr>
        <p:spPr>
          <a:xfrm>
            <a:off x="0" y="1928802"/>
            <a:ext cx="3143240" cy="1358462"/>
          </a:xfrm>
        </p:spPr>
        <p:txBody>
          <a:bodyPr>
            <a:noAutofit/>
          </a:bodyPr>
          <a:lstStyle/>
          <a:p>
            <a:pPr>
              <a:buNone/>
            </a:pPr>
            <a:r>
              <a:rPr lang="tr-TR" sz="16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tr-TR" sz="14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NEDEN OLUR? Yetişkinlerde </a:t>
            </a:r>
            <a:r>
              <a:rPr lang="tr-TR" sz="14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havayolu tıkanıklığının en sık nedeni yabancı cisimlerdir ve genellikle kişi yemek yerken veya içerken ortaya çıkar.</a:t>
            </a:r>
          </a:p>
        </p:txBody>
      </p:sp>
      <p:sp>
        <p:nvSpPr>
          <p:cNvPr id="26" name="İçerik Yer Tutucusu 2">
            <a:extLst>
              <a:ext uri="{FF2B5EF4-FFF2-40B4-BE49-F238E27FC236}">
                <a16:creationId xmlns="" xmlns:a16="http://schemas.microsoft.com/office/drawing/2014/main" id="{3DA4E4A5-23E1-4667-B7E4-0DCF4B6BFB30}"/>
              </a:ext>
            </a:extLst>
          </p:cNvPr>
          <p:cNvSpPr txBox="1">
            <a:spLocks/>
          </p:cNvSpPr>
          <p:nvPr/>
        </p:nvSpPr>
        <p:spPr>
          <a:xfrm>
            <a:off x="214282" y="3571876"/>
            <a:ext cx="8501090" cy="21431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None/>
            </a:pPr>
            <a:r>
              <a:rPr lang="tr-TR" sz="1600" dirty="0" smtClean="0">
                <a:solidFill>
                  <a:schemeClr val="bg2"/>
                </a:solidFill>
                <a:effectLst>
                  <a:outerShdw blurRad="38100" dist="38100" dir="2700000" algn="tl">
                    <a:srgbClr val="000000">
                      <a:alpha val="43137"/>
                    </a:srgbClr>
                  </a:outerShdw>
                </a:effectLst>
                <a:latin typeface="Aharoni"/>
              </a:rPr>
              <a:t>	</a:t>
            </a:r>
            <a:r>
              <a:rPr lang="tr-TR" sz="1600" dirty="0" smtClean="0">
                <a:solidFill>
                  <a:schemeClr val="bg2"/>
                </a:solidFill>
                <a:effectLst>
                  <a:outerShdw blurRad="38100" dist="38100" dir="2700000" algn="tl">
                    <a:srgbClr val="000000">
                      <a:alpha val="43137"/>
                    </a:srgbClr>
                  </a:outerShdw>
                </a:effectLst>
                <a:latin typeface="Aharoni"/>
              </a:rPr>
              <a:t>Hastaya </a:t>
            </a:r>
            <a:r>
              <a:rPr lang="tr-TR" sz="1600" b="1" dirty="0" smtClean="0">
                <a:solidFill>
                  <a:schemeClr val="bg2"/>
                </a:solidFill>
                <a:effectLst>
                  <a:outerShdw blurRad="38100" dist="38100" dir="2700000" algn="tl">
                    <a:srgbClr val="000000">
                      <a:alpha val="43137"/>
                    </a:srgbClr>
                  </a:outerShdw>
                </a:effectLst>
                <a:latin typeface="Aharoni"/>
              </a:rPr>
              <a:t>“Boğuluyor </a:t>
            </a:r>
            <a:r>
              <a:rPr lang="tr-TR" sz="1600" b="1" dirty="0">
                <a:solidFill>
                  <a:schemeClr val="bg2"/>
                </a:solidFill>
                <a:effectLst>
                  <a:outerShdw blurRad="38100" dist="38100" dir="2700000" algn="tl">
                    <a:srgbClr val="000000">
                      <a:alpha val="43137"/>
                    </a:srgbClr>
                  </a:outerShdw>
                </a:effectLst>
                <a:latin typeface="Aharoni"/>
              </a:rPr>
              <a:t>musun?” </a:t>
            </a:r>
            <a:r>
              <a:rPr lang="tr-TR" sz="1600" dirty="0">
                <a:solidFill>
                  <a:schemeClr val="bg2"/>
                </a:solidFill>
                <a:effectLst>
                  <a:outerShdw blurRad="38100" dist="38100" dir="2700000" algn="tl">
                    <a:srgbClr val="000000">
                      <a:alpha val="43137"/>
                    </a:srgbClr>
                  </a:outerShdw>
                </a:effectLst>
                <a:latin typeface="Aharoni"/>
              </a:rPr>
              <a:t>diye sorun. “Boğuluyorum” diye cevap veriyorsa, kuvvetli öksürüyorsa ve solunumu varsa </a:t>
            </a:r>
            <a:r>
              <a:rPr lang="tr-TR" sz="1600" b="1" u="sng" dirty="0">
                <a:solidFill>
                  <a:schemeClr val="bg2"/>
                </a:solidFill>
                <a:effectLst>
                  <a:outerShdw blurRad="38100" dist="38100" dir="2700000" algn="tl">
                    <a:srgbClr val="000000">
                      <a:alpha val="43137"/>
                    </a:srgbClr>
                  </a:outerShdw>
                </a:effectLst>
                <a:latin typeface="Aharoni"/>
              </a:rPr>
              <a:t>kısmi havayolu tıkanıklığ</a:t>
            </a:r>
            <a:r>
              <a:rPr lang="tr-TR" sz="1600" u="sng" dirty="0">
                <a:solidFill>
                  <a:schemeClr val="bg2"/>
                </a:solidFill>
                <a:effectLst>
                  <a:outerShdw blurRad="38100" dist="38100" dir="2700000" algn="tl">
                    <a:srgbClr val="000000">
                      <a:alpha val="43137"/>
                    </a:srgbClr>
                  </a:outerShdw>
                </a:effectLst>
                <a:latin typeface="Aharoni"/>
              </a:rPr>
              <a:t>ı </a:t>
            </a:r>
            <a:r>
              <a:rPr lang="tr-TR" sz="1600" dirty="0">
                <a:solidFill>
                  <a:schemeClr val="bg2"/>
                </a:solidFill>
                <a:effectLst>
                  <a:outerShdw blurRad="38100" dist="38100" dir="2700000" algn="tl">
                    <a:srgbClr val="000000">
                      <a:alpha val="43137"/>
                    </a:srgbClr>
                  </a:outerShdw>
                </a:effectLst>
                <a:latin typeface="Aharoni"/>
              </a:rPr>
              <a:t>söz konusudur.</a:t>
            </a:r>
          </a:p>
          <a:p>
            <a:pPr lvl="1" algn="just"/>
            <a:r>
              <a:rPr lang="tr-TR" sz="1600" dirty="0">
                <a:solidFill>
                  <a:schemeClr val="bg2"/>
                </a:solidFill>
                <a:effectLst>
                  <a:outerShdw blurRad="38100" dist="38100" dir="2700000" algn="tl">
                    <a:srgbClr val="000000">
                      <a:alpha val="43137"/>
                    </a:srgbClr>
                  </a:outerShdw>
                </a:effectLst>
                <a:latin typeface="Aharoni"/>
              </a:rPr>
              <a:t>Öksürmeye devam etmesini söyleyin ve başka bir şey yapmayın.</a:t>
            </a:r>
          </a:p>
          <a:p>
            <a:pPr lvl="1" algn="just"/>
            <a:r>
              <a:rPr lang="tr-TR" sz="1600" dirty="0">
                <a:solidFill>
                  <a:schemeClr val="bg2"/>
                </a:solidFill>
                <a:effectLst>
                  <a:outerShdw blurRad="38100" dist="38100" dir="2700000" algn="tl">
                    <a:srgbClr val="000000">
                      <a:alpha val="43137"/>
                    </a:srgbClr>
                  </a:outerShdw>
                </a:effectLst>
                <a:latin typeface="Aharoni"/>
              </a:rPr>
              <a:t>Tam hava yolu tıkanıklığı gelişebileceğinden normal şekilde tekrar nefes alıncaya kadar kişiyle birlikte kalın.</a:t>
            </a:r>
          </a:p>
          <a:p>
            <a:pPr lvl="1" algn="just"/>
            <a:r>
              <a:rPr lang="tr-TR" sz="1600" dirty="0" smtClean="0">
                <a:solidFill>
                  <a:schemeClr val="bg2"/>
                </a:solidFill>
                <a:effectLst>
                  <a:outerShdw blurRad="38100" dist="38100" dir="2700000" algn="tl">
                    <a:srgbClr val="000000">
                      <a:alpha val="43137"/>
                    </a:srgbClr>
                  </a:outerShdw>
                </a:effectLst>
                <a:latin typeface="Aharoni"/>
              </a:rPr>
              <a:t>Hastanın solunum </a:t>
            </a:r>
            <a:r>
              <a:rPr lang="tr-TR" sz="1600" dirty="0">
                <a:solidFill>
                  <a:schemeClr val="bg2"/>
                </a:solidFill>
                <a:effectLst>
                  <a:outerShdw blurRad="38100" dist="38100" dir="2700000" algn="tl">
                    <a:srgbClr val="000000">
                      <a:alpha val="43137"/>
                    </a:srgbClr>
                  </a:outerShdw>
                </a:effectLst>
                <a:latin typeface="Aharoni"/>
              </a:rPr>
              <a:t>ve öksürüğü zayıflarsa ya da kaybolursa ve morarma saptanırsa </a:t>
            </a:r>
            <a:r>
              <a:rPr lang="tr-TR" sz="1600" b="1" dirty="0">
                <a:solidFill>
                  <a:srgbClr val="FFFF00"/>
                </a:solidFill>
                <a:effectLst>
                  <a:outerShdw blurRad="38100" dist="38100" dir="2700000" algn="tl">
                    <a:srgbClr val="000000">
                      <a:alpha val="43137"/>
                    </a:srgbClr>
                  </a:outerShdw>
                </a:effectLst>
                <a:latin typeface="Aharoni"/>
              </a:rPr>
              <a:t>tam havayolu </a:t>
            </a:r>
            <a:r>
              <a:rPr lang="tr-TR" sz="1600" dirty="0">
                <a:solidFill>
                  <a:schemeClr val="bg2"/>
                </a:solidFill>
                <a:effectLst>
                  <a:outerShdw blurRad="38100" dist="38100" dir="2700000" algn="tl">
                    <a:srgbClr val="000000">
                      <a:alpha val="43137"/>
                    </a:srgbClr>
                  </a:outerShdw>
                </a:effectLst>
                <a:latin typeface="Aharoni"/>
              </a:rPr>
              <a:t>tıkanıklığı olarak kabul edin ve derhal müdahale edin.</a:t>
            </a:r>
          </a:p>
        </p:txBody>
      </p:sp>
      <p:pic>
        <p:nvPicPr>
          <p:cNvPr id="316418" name="Picture 2" descr="https://imidb.giresun.edu.tr/Files/Images/_fmg_0216-3562.JPG"/>
          <p:cNvPicPr>
            <a:picLocks noChangeAspect="1" noChangeArrowheads="1"/>
          </p:cNvPicPr>
          <p:nvPr/>
        </p:nvPicPr>
        <p:blipFill>
          <a:blip r:embed="rId2"/>
          <a:srcRect/>
          <a:stretch>
            <a:fillRect/>
          </a:stretch>
        </p:blipFill>
        <p:spPr bwMode="auto">
          <a:xfrm>
            <a:off x="3286116" y="1643050"/>
            <a:ext cx="2714644" cy="1808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26 Metin kutusu"/>
          <p:cNvSpPr txBox="1"/>
          <p:nvPr/>
        </p:nvSpPr>
        <p:spPr>
          <a:xfrm>
            <a:off x="857224" y="5643578"/>
            <a:ext cx="7429552" cy="584775"/>
          </a:xfrm>
          <a:prstGeom prst="rect">
            <a:avLst/>
          </a:prstGeom>
          <a:noFill/>
        </p:spPr>
        <p:txBody>
          <a:bodyPr wrap="square" rtlCol="0">
            <a:spAutoFit/>
          </a:bodyPr>
          <a:lstStyle/>
          <a:p>
            <a:r>
              <a:rPr lang="tr-TR" sz="1600" b="1" dirty="0" smtClean="0">
                <a:solidFill>
                  <a:srgbClr val="FFFF00"/>
                </a:solidFill>
                <a:latin typeface="Albertus Medium" pitchFamily="34" charset="0"/>
              </a:rPr>
              <a:t>*Önemli Bilgi: İ</a:t>
            </a:r>
            <a:r>
              <a:rPr lang="tr-TR" sz="1600" dirty="0" smtClean="0">
                <a:solidFill>
                  <a:srgbClr val="FFFF00"/>
                </a:solidFill>
                <a:latin typeface="Albertus Medium" pitchFamily="34" charset="0"/>
              </a:rPr>
              <a:t>leri düzey ilkyardım bilgisi gerektirebilir… Sertifikalı veya belgeli ilkyardım eğitimi </a:t>
            </a:r>
            <a:r>
              <a:rPr lang="tr-TR" sz="1600" dirty="0" smtClean="0">
                <a:solidFill>
                  <a:srgbClr val="FFFF00"/>
                </a:solidFill>
                <a:latin typeface="Albertus Medium" pitchFamily="34" charset="0"/>
              </a:rPr>
              <a:t>almamışsanız </a:t>
            </a:r>
            <a:r>
              <a:rPr lang="tr-TR" sz="1600" dirty="0" smtClean="0">
                <a:solidFill>
                  <a:srgbClr val="FFFF00"/>
                </a:solidFill>
                <a:latin typeface="Albertus Medium" pitchFamily="34" charset="0"/>
              </a:rPr>
              <a:t>hastaya dokunmayın, (</a:t>
            </a:r>
            <a:r>
              <a:rPr lang="tr-TR" sz="1600" b="1" dirty="0" smtClean="0">
                <a:solidFill>
                  <a:srgbClr val="FFFF00"/>
                </a:solidFill>
                <a:latin typeface="Times New Roman" pitchFamily="18" charset="0"/>
                <a:cs typeface="Times New Roman" pitchFamily="18" charset="0"/>
              </a:rPr>
              <a:t>112</a:t>
            </a:r>
            <a:r>
              <a:rPr lang="tr-TR" sz="1600" dirty="0" smtClean="0">
                <a:solidFill>
                  <a:srgbClr val="FFFF00"/>
                </a:solidFill>
                <a:latin typeface="Albertus Medium" pitchFamily="34" charset="0"/>
              </a:rPr>
              <a:t>) </a:t>
            </a:r>
            <a:r>
              <a:rPr lang="tr-TR" sz="1600" dirty="0" smtClean="0">
                <a:solidFill>
                  <a:srgbClr val="FFFF00"/>
                </a:solidFill>
                <a:latin typeface="Albertus Medium" pitchFamily="34" charset="0"/>
              </a:rPr>
              <a:t> </a:t>
            </a:r>
            <a:r>
              <a:rPr lang="tr-TR" sz="1600" dirty="0" smtClean="0">
                <a:solidFill>
                  <a:srgbClr val="FFFF00"/>
                </a:solidFill>
                <a:latin typeface="Albertus Medium" pitchFamily="34" charset="0"/>
              </a:rPr>
              <a:t>tıbbi </a:t>
            </a:r>
            <a:r>
              <a:rPr lang="tr-TR" sz="1600" dirty="0" smtClean="0">
                <a:solidFill>
                  <a:srgbClr val="FFFF00"/>
                </a:solidFill>
                <a:latin typeface="Albertus Medium" pitchFamily="34" charset="0"/>
              </a:rPr>
              <a:t>yardım </a:t>
            </a:r>
            <a:r>
              <a:rPr lang="tr-TR" sz="1600" dirty="0" smtClean="0">
                <a:solidFill>
                  <a:srgbClr val="FFFF00"/>
                </a:solidFill>
                <a:latin typeface="Albertus Medium" pitchFamily="34" charset="0"/>
              </a:rPr>
              <a:t>isteyin.</a:t>
            </a:r>
            <a:endParaRPr lang="tr-TR" sz="1600" dirty="0">
              <a:solidFill>
                <a:srgbClr val="FFFF00"/>
              </a:solidFill>
              <a:latin typeface="Albertus Medium"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tx2">
                <a:lumMod val="50000"/>
              </a:schemeClr>
            </a:gs>
            <a:gs pos="72000">
              <a:schemeClr val="tx2">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3730" name="Picture 2" descr="https://www.mustafacetiner.com/wp-content/uploads/2018/06/mobile.and_.sleep_.02-990x500.gif"/>
          <p:cNvPicPr>
            <a:picLocks noChangeAspect="1" noChangeArrowheads="1"/>
          </p:cNvPicPr>
          <p:nvPr/>
        </p:nvPicPr>
        <p:blipFill>
          <a:blip r:embed="rId3"/>
          <a:srcRect/>
          <a:stretch>
            <a:fillRect/>
          </a:stretch>
        </p:blipFill>
        <p:spPr bwMode="auto">
          <a:xfrm>
            <a:off x="2357422" y="2000240"/>
            <a:ext cx="4337649" cy="2190732"/>
          </a:xfrm>
          <a:prstGeom prst="rect">
            <a:avLst/>
          </a:prstGeom>
          <a:ln>
            <a:noFill/>
          </a:ln>
          <a:effectLst>
            <a:softEdge rad="112500"/>
          </a:effectLst>
        </p:spPr>
      </p:pic>
      <p:sp>
        <p:nvSpPr>
          <p:cNvPr id="4" name="1 Başlık"/>
          <p:cNvSpPr txBox="1">
            <a:spLocks/>
          </p:cNvSpPr>
          <p:nvPr/>
        </p:nvSpPr>
        <p:spPr>
          <a:xfrm>
            <a:off x="500034" y="2500306"/>
            <a:ext cx="8229600"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1050" b="1" i="0" u="none" strike="noStrike" kern="1200" cap="none" spc="0" normalizeH="0" baseline="0" noProof="0" smtClean="0">
                <a:ln>
                  <a:noFill/>
                </a:ln>
                <a:solidFill>
                  <a:srgbClr val="FF0000"/>
                </a:solidFill>
                <a:effectLst/>
                <a:uLnTx/>
                <a:uFillTx/>
                <a:latin typeface="Arial Narrow" pitchFamily="34" charset="0"/>
                <a:ea typeface="+mj-ea"/>
                <a:cs typeface="+mj-cs"/>
              </a:rPr>
              <a:t>Cep Telefonumuz ve Uykumuz</a:t>
            </a:r>
            <a:endParaRPr kumimoji="0" lang="tr-TR" sz="1050" b="1" i="0" u="none" strike="noStrike" kern="1200" cap="none" spc="0" normalizeH="0" baseline="0" noProof="0" dirty="0">
              <a:ln>
                <a:noFill/>
              </a:ln>
              <a:solidFill>
                <a:srgbClr val="FF0000"/>
              </a:solidFill>
              <a:effectLst/>
              <a:uLnTx/>
              <a:uFillTx/>
              <a:latin typeface="Arial Narrow" pitchFamily="34" charset="0"/>
              <a:ea typeface="+mj-ea"/>
              <a:cs typeface="+mj-cs"/>
            </a:endParaRPr>
          </a:p>
        </p:txBody>
      </p:sp>
      <p:sp>
        <p:nvSpPr>
          <p:cNvPr id="236548" name="AutoShape 4" descr="Saglikca: BİLİNÇ BOZUKLUKLARINDA KAN ŞEKERİ DÜŞMESİNDE ve GÖĞÜS AĞRISINDA  HASTAYA/YARALIYA YAKLAŞI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descr="Koma Posizyonu.jpg"/>
          <p:cNvPicPr>
            <a:picLocks noChangeAspect="1"/>
          </p:cNvPicPr>
          <p:nvPr/>
        </p:nvPicPr>
        <p:blipFill>
          <a:blip r:embed="rId4">
            <a:grayscl/>
            <a:lum/>
          </a:blip>
          <a:stretch>
            <a:fillRect/>
          </a:stretch>
        </p:blipFill>
        <p:spPr>
          <a:xfrm>
            <a:off x="2285984" y="1785926"/>
            <a:ext cx="4500594" cy="2909895"/>
          </a:xfrm>
          <a:prstGeom prst="rect">
            <a:avLst/>
          </a:prstGeom>
          <a:ln>
            <a:noFill/>
          </a:ln>
          <a:effectLst>
            <a:softEdge rad="112500"/>
          </a:effectLst>
        </p:spPr>
      </p:pic>
      <p:sp>
        <p:nvSpPr>
          <p:cNvPr id="6" name="1 Başlık"/>
          <p:cNvSpPr txBox="1">
            <a:spLocks/>
          </p:cNvSpPr>
          <p:nvPr/>
        </p:nvSpPr>
        <p:spPr>
          <a:xfrm>
            <a:off x="785786" y="428604"/>
            <a:ext cx="7772400" cy="571504"/>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1600" b="0" i="0" u="none" strike="noStrike" kern="1200" cap="none" spc="0" normalizeH="0" baseline="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Koma pozisyonu, </a:t>
            </a:r>
            <a:r>
              <a:rPr kumimoji="0" lang="tr-TR" sz="1600" b="1" i="0" u="none" strike="noStrike" kern="1200" cap="none" spc="0" normalizeH="0" baseline="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solunumu olan</a:t>
            </a:r>
            <a:r>
              <a:rPr kumimoji="0" lang="tr-TR" sz="1600" b="1" i="0" u="none" strike="noStrike" kern="1200" cap="none" spc="0" normalizeH="0" baseline="0" noProof="0" smtClean="0">
                <a:ln>
                  <a:noFill/>
                </a:ln>
                <a:solidFill>
                  <a:schemeClr val="bg2"/>
                </a:solidFill>
                <a:effectLst/>
                <a:uLnTx/>
                <a:uFillTx/>
                <a:latin typeface="Arial Unicode MS" pitchFamily="34" charset="-128"/>
                <a:ea typeface="Arial Unicode MS" pitchFamily="34" charset="-128"/>
                <a:cs typeface="Arial Unicode MS" pitchFamily="34" charset="-128"/>
              </a:rPr>
              <a:t>, ancak bilinci </a:t>
            </a:r>
            <a:r>
              <a:rPr kumimoji="0" lang="tr-TR" sz="1600" b="1" i="0" u="none" strike="noStrike" kern="1200" cap="none" spc="0" normalizeH="0" baseline="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olmayan hasta/yaralılara verilir</a:t>
            </a:r>
            <a:r>
              <a:rPr kumimoji="0" lang="tr-TR" sz="1600" b="0" i="0" u="none" strike="noStrike" kern="1200" cap="none" spc="0" normalizeH="0" baseline="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 Koma pozisyonu verilmesinin amacı; kişinin bilinci açık olmadığı için rahat nefes alabilmesi;</a:t>
            </a:r>
            <a:r>
              <a:rPr kumimoji="0" lang="tr-TR" sz="1600" b="0" i="0" u="none" strike="noStrike" kern="1200" cap="none" spc="0" normalizeH="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 </a:t>
            </a:r>
            <a:r>
              <a:rPr kumimoji="0" lang="tr-TR" sz="1600" b="0" i="0" u="none" strike="noStrike" kern="1200" cap="none" spc="0" normalizeH="0" baseline="0" noProof="0" dirty="0" smtClean="0">
                <a:ln>
                  <a:noFill/>
                </a:ln>
                <a:solidFill>
                  <a:schemeClr val="bg2"/>
                </a:solidFill>
                <a:effectLst/>
                <a:uLnTx/>
                <a:uFillTx/>
                <a:latin typeface="Arial Unicode MS" pitchFamily="34" charset="-128"/>
                <a:ea typeface="Arial Unicode MS" pitchFamily="34" charset="-128"/>
                <a:cs typeface="Arial Unicode MS" pitchFamily="34" charset="-128"/>
              </a:rPr>
              <a:t>şayet kusarsa, soluk yoluna gidip hava yolunu tıkamasını engellemektir.</a:t>
            </a:r>
            <a:endParaRPr kumimoji="0" lang="tr-TR" sz="1600" b="0" i="0" u="none" strike="noStrike" kern="1200" cap="none" spc="0" normalizeH="0" baseline="0" noProof="0" dirty="0">
              <a:ln w="18415" cmpd="sng">
                <a:solidFill>
                  <a:srgbClr val="FFFFFF"/>
                </a:solidFill>
                <a:prstDash val="solid"/>
              </a:ln>
              <a:solidFill>
                <a:schemeClr val="bg2"/>
              </a:solidFill>
              <a:effectLst/>
              <a:uLnTx/>
              <a:uFillTx/>
              <a:latin typeface="Arial Unicode MS" pitchFamily="34" charset="-128"/>
              <a:ea typeface="Arial Unicode MS" pitchFamily="34" charset="-128"/>
              <a:cs typeface="Arial Unicode MS" pitchFamily="34" charset="-128"/>
            </a:endParaRPr>
          </a:p>
        </p:txBody>
      </p:sp>
      <p:graphicFrame>
        <p:nvGraphicFramePr>
          <p:cNvPr id="303107" name="Object 3"/>
          <p:cNvGraphicFramePr>
            <a:graphicFrameLocks noChangeAspect="1"/>
          </p:cNvGraphicFramePr>
          <p:nvPr/>
        </p:nvGraphicFramePr>
        <p:xfrm>
          <a:off x="2428859" y="1928802"/>
          <a:ext cx="4190719" cy="2643206"/>
        </p:xfrm>
        <a:graphic>
          <a:graphicData uri="http://schemas.openxmlformats.org/presentationml/2006/ole">
            <p:oleObj spid="_x0000_s303107" name="Bit Eşlem Resmi" r:id="rId5" imgW="7144747" imgH="4019048" progId="PBrush">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3107"/>
                                        </p:tgtEl>
                                        <p:attrNameLst>
                                          <p:attrName>style.visibility</p:attrName>
                                        </p:attrNameLst>
                                      </p:cBhvr>
                                      <p:to>
                                        <p:strVal val="visible"/>
                                      </p:to>
                                    </p:set>
                                    <p:animEffect transition="in" filter="wipe(up)">
                                      <p:cBhvr>
                                        <p:cTn id="7" dur="1000"/>
                                        <p:tgtEl>
                                          <p:spTgt spid="303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
        <p:nvSpPr>
          <p:cNvPr id="6" name="5 Alt Başlık"/>
          <p:cNvSpPr>
            <a:spLocks noGrp="1"/>
          </p:cNvSpPr>
          <p:nvPr>
            <p:ph type="subTitle" idx="1"/>
          </p:nvPr>
        </p:nvSpPr>
        <p:spPr>
          <a:xfrm>
            <a:off x="1571604" y="1071546"/>
            <a:ext cx="6400800" cy="614370"/>
          </a:xfrm>
        </p:spPr>
        <p:txBody>
          <a:bodyPr/>
          <a:lstStyle/>
          <a:p>
            <a:r>
              <a:rPr lang="tr-TR" dirty="0" smtClean="0">
                <a:solidFill>
                  <a:srgbClr val="FFFF00"/>
                </a:solidFill>
              </a:rPr>
              <a:t>Kucakta Taşıma</a:t>
            </a:r>
            <a:endParaRPr lang="tr-TR" dirty="0">
              <a:solidFill>
                <a:srgbClr val="FFFF00"/>
              </a:solidFill>
            </a:endParaRPr>
          </a:p>
        </p:txBody>
      </p:sp>
      <p:graphicFrame>
        <p:nvGraphicFramePr>
          <p:cNvPr id="2052" name="Object 4"/>
          <p:cNvGraphicFramePr>
            <a:graphicFrameLocks noChangeAspect="1"/>
          </p:cNvGraphicFramePr>
          <p:nvPr/>
        </p:nvGraphicFramePr>
        <p:xfrm>
          <a:off x="3143240" y="1643050"/>
          <a:ext cx="3174900" cy="3571900"/>
        </p:xfrm>
        <a:graphic>
          <a:graphicData uri="http://schemas.openxmlformats.org/presentationml/2006/ole">
            <p:oleObj spid="_x0000_s2052" name="Bit Eşlem Resmi" r:id="rId4" imgW="2781688" imgH="2657846" progId="PBrush">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571604" y="1071546"/>
            <a:ext cx="6400800" cy="614370"/>
          </a:xfrm>
        </p:spPr>
        <p:txBody>
          <a:bodyPr>
            <a:normAutofit fontScale="92500"/>
          </a:bodyPr>
          <a:lstStyle/>
          <a:p>
            <a:r>
              <a:rPr lang="tr-TR" dirty="0" smtClean="0">
                <a:solidFill>
                  <a:srgbClr val="FFFF00"/>
                </a:solidFill>
              </a:rPr>
              <a:t>İlk Yardımcının Omzundan Destek Alarak  </a:t>
            </a:r>
            <a:endParaRPr lang="tr-TR" dirty="0">
              <a:solidFill>
                <a:srgbClr val="FFFF00"/>
              </a:solidFill>
            </a:endParaRPr>
          </a:p>
        </p:txBody>
      </p:sp>
      <p:graphicFrame>
        <p:nvGraphicFramePr>
          <p:cNvPr id="3075" name="Object 4"/>
          <p:cNvGraphicFramePr>
            <a:graphicFrameLocks noChangeAspect="1"/>
          </p:cNvGraphicFramePr>
          <p:nvPr/>
        </p:nvGraphicFramePr>
        <p:xfrm>
          <a:off x="2428860" y="1785926"/>
          <a:ext cx="4857784" cy="3426809"/>
        </p:xfrm>
        <a:graphic>
          <a:graphicData uri="http://schemas.openxmlformats.org/presentationml/2006/ole">
            <p:oleObj spid="_x0000_s3075" name="Bit Eşlem Resmi" r:id="rId4" imgW="6392167" imgH="3543795"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596" y="2357430"/>
            <a:ext cx="7804153" cy="746125"/>
          </a:xfrm>
          <a:prstGeom prst="rect">
            <a:avLst/>
          </a:prstGeom>
          <a:noFill/>
          <a:ln w="9525">
            <a:noFill/>
            <a:miter lim="800000"/>
            <a:headEnd/>
            <a:tailEnd/>
          </a:ln>
          <a:effectLst>
            <a:outerShdw dist="45791" dir="2021404" algn="ctr" rotWithShape="0">
              <a:srgbClr val="000000"/>
            </a:outerShdw>
          </a:effectLst>
        </p:spPr>
        <p:txBody>
          <a:bodyPr anchor="b"/>
          <a:lstStyle/>
          <a:p>
            <a:pPr algn="ctr">
              <a:defRPr/>
            </a:pPr>
            <a:r>
              <a:rPr lang="tr-TR" sz="4800" dirty="0" smtClean="0">
                <a:solidFill>
                  <a:schemeClr val="accent6">
                    <a:lumMod val="75000"/>
                  </a:schemeClr>
                </a:solidFill>
                <a:effectLst>
                  <a:outerShdw blurRad="38100" dist="38100" dir="2700000" algn="tl">
                    <a:srgbClr val="FFFFFF"/>
                  </a:outerShdw>
                </a:effectLst>
                <a:latin typeface="Verdana" pitchFamily="34" charset="0"/>
              </a:rPr>
              <a:t>DEPREMDEN KORUNMAK İÇİN NELER </a:t>
            </a:r>
            <a:r>
              <a:rPr lang="tr-TR" sz="4800" dirty="0">
                <a:solidFill>
                  <a:schemeClr val="accent6">
                    <a:lumMod val="75000"/>
                  </a:schemeClr>
                </a:solidFill>
                <a:effectLst>
                  <a:outerShdw blurRad="38100" dist="38100" dir="2700000" algn="tl">
                    <a:srgbClr val="FFFFFF"/>
                  </a:outerShdw>
                </a:effectLst>
                <a:latin typeface="Verdana" pitchFamily="34" charset="0"/>
              </a:rPr>
              <a:t>YAPMALIYIZ?</a:t>
            </a:r>
          </a:p>
        </p:txBody>
      </p:sp>
      <p:sp>
        <p:nvSpPr>
          <p:cNvPr id="5" name="Text Box 3"/>
          <p:cNvSpPr txBox="1">
            <a:spLocks noChangeArrowheads="1"/>
          </p:cNvSpPr>
          <p:nvPr/>
        </p:nvSpPr>
        <p:spPr bwMode="auto">
          <a:xfrm>
            <a:off x="1714480" y="3500438"/>
            <a:ext cx="5424487" cy="400050"/>
          </a:xfrm>
          <a:prstGeom prst="rect">
            <a:avLst/>
          </a:prstGeom>
          <a:noFill/>
          <a:ln w="9525">
            <a:noFill/>
            <a:miter lim="800000"/>
            <a:headEnd/>
            <a:tailEnd/>
          </a:ln>
        </p:spPr>
        <p:txBody>
          <a:bodyPr wrap="none">
            <a:spAutoFit/>
          </a:bodyPr>
          <a:lstStyle/>
          <a:p>
            <a:pPr algn="l"/>
            <a:r>
              <a:rPr lang="tr-TR" sz="2000" dirty="0">
                <a:solidFill>
                  <a:srgbClr val="FF3300"/>
                </a:solidFill>
                <a:latin typeface="Arial Black" pitchFamily="34" charset="0"/>
              </a:rPr>
              <a:t>Yaşam Alanlarımızda Emniyetli Yerler</a:t>
            </a:r>
          </a:p>
        </p:txBody>
      </p:sp>
      <p:sp>
        <p:nvSpPr>
          <p:cNvPr id="130049" name="Rectangle 1"/>
          <p:cNvSpPr>
            <a:spLocks noChangeArrowheads="1"/>
          </p:cNvSpPr>
          <p:nvPr/>
        </p:nvSpPr>
        <p:spPr bwMode="auto">
          <a:xfrm>
            <a:off x="1643042" y="4000504"/>
            <a:ext cx="564360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228600" algn="l"/>
              </a:tabLst>
            </a:pPr>
            <a:r>
              <a:rPr lang="tr-TR" sz="1600" b="1" dirty="0" smtClean="0">
                <a:solidFill>
                  <a:srgbClr val="002060"/>
                </a:solidFill>
                <a:latin typeface="Aharoni"/>
              </a:rPr>
              <a:t>Emniyetli Yer Nedir?</a:t>
            </a:r>
            <a:endParaRPr kumimoji="0" lang="tr-TR" sz="1700" b="0" i="0" u="none" strike="noStrike" cap="none" normalizeH="0" baseline="0" dirty="0" smtClean="0">
              <a:ln>
                <a:noFill/>
              </a:ln>
              <a:solidFill>
                <a:srgbClr val="002060"/>
              </a:solidFill>
              <a:effectLst/>
              <a:latin typeface="Aharoni"/>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tr-TR" sz="1400" b="0" i="0" u="none" strike="noStrike" cap="none" normalizeH="0" baseline="0" dirty="0" smtClean="0">
                <a:ln>
                  <a:noFill/>
                </a:ln>
                <a:solidFill>
                  <a:srgbClr val="002060"/>
                </a:solidFill>
                <a:effectLst/>
                <a:latin typeface="Aharoni"/>
                <a:ea typeface="Times New Roman" pitchFamily="18" charset="0"/>
                <a:cs typeface="Arial" pitchFamily="34" charset="0"/>
              </a:rPr>
              <a:t>Bulunduğumuz mekânda, mevcut risklere karşı, size en fazla koruma sağlayacak alan/yer demektir…</a:t>
            </a:r>
            <a:endParaRPr kumimoji="0" lang="tr-TR" sz="1400" b="0" i="0" u="none" strike="noStrike" cap="none" normalizeH="0" baseline="0" dirty="0" smtClean="0">
              <a:ln>
                <a:noFill/>
              </a:ln>
              <a:solidFill>
                <a:schemeClr val="tx1"/>
              </a:solidFill>
              <a:effectLst/>
              <a:latin typeface="Aharoni"/>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2000"/>
                                  </p:stCondLst>
                                  <p:childTnLst>
                                    <p:animClr clrSpc="rgb" dir="cw">
                                      <p:cBhvr>
                                        <p:cTn id="6" dur="2000" fill="hold"/>
                                        <p:tgtEl>
                                          <p:spTgt spid="5"/>
                                        </p:tgtEl>
                                        <p:attrNameLst>
                                          <p:attrName>fillcolor</p:attrName>
                                        </p:attrNameLst>
                                      </p:cBhvr>
                                      <p:to>
                                        <a:schemeClr val="tx1"/>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571604" y="1071546"/>
            <a:ext cx="6400800" cy="614370"/>
          </a:xfrm>
        </p:spPr>
        <p:txBody>
          <a:bodyPr>
            <a:normAutofit/>
          </a:bodyPr>
          <a:lstStyle/>
          <a:p>
            <a:r>
              <a:rPr lang="tr-TR" dirty="0" smtClean="0">
                <a:solidFill>
                  <a:srgbClr val="FFFF00"/>
                </a:solidFill>
              </a:rPr>
              <a:t>Sırtta Taşıma</a:t>
            </a:r>
            <a:endParaRPr lang="tr-TR" dirty="0">
              <a:solidFill>
                <a:srgbClr val="FFFF00"/>
              </a:solidFill>
            </a:endParaRPr>
          </a:p>
        </p:txBody>
      </p:sp>
      <p:graphicFrame>
        <p:nvGraphicFramePr>
          <p:cNvPr id="5123" name="Object 4"/>
          <p:cNvGraphicFramePr>
            <a:graphicFrameLocks noChangeAspect="1"/>
          </p:cNvGraphicFramePr>
          <p:nvPr/>
        </p:nvGraphicFramePr>
        <p:xfrm>
          <a:off x="3500430" y="1714488"/>
          <a:ext cx="2357454" cy="3875343"/>
        </p:xfrm>
        <a:graphic>
          <a:graphicData uri="http://schemas.openxmlformats.org/presentationml/2006/ole">
            <p:oleObj spid="_x0000_s5123" name="Bit Eşlem Resmi" r:id="rId4" imgW="2467319" imgH="4019048"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571604" y="1071546"/>
            <a:ext cx="6400800" cy="614370"/>
          </a:xfrm>
        </p:spPr>
        <p:txBody>
          <a:bodyPr>
            <a:normAutofit/>
          </a:bodyPr>
          <a:lstStyle/>
          <a:p>
            <a:r>
              <a:rPr lang="tr-TR" dirty="0" smtClean="0">
                <a:solidFill>
                  <a:srgbClr val="FFFF00"/>
                </a:solidFill>
              </a:rPr>
              <a:t>Altın Beşik Yöntemi</a:t>
            </a:r>
            <a:endParaRPr lang="tr-TR" dirty="0">
              <a:solidFill>
                <a:srgbClr val="FFFF00"/>
              </a:solidFill>
            </a:endParaRPr>
          </a:p>
        </p:txBody>
      </p:sp>
      <p:graphicFrame>
        <p:nvGraphicFramePr>
          <p:cNvPr id="8196" name="Object 4"/>
          <p:cNvGraphicFramePr>
            <a:graphicFrameLocks noChangeAspect="1"/>
          </p:cNvGraphicFramePr>
          <p:nvPr/>
        </p:nvGraphicFramePr>
        <p:xfrm>
          <a:off x="2500298" y="1714488"/>
          <a:ext cx="4286280" cy="3478107"/>
        </p:xfrm>
        <a:graphic>
          <a:graphicData uri="http://schemas.openxmlformats.org/presentationml/2006/ole">
            <p:oleObj spid="_x0000_s8196" name="Bit Eşlem Resmi" r:id="rId4" imgW="4304762" imgH="4296375"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571604" y="1071546"/>
            <a:ext cx="6400800" cy="614370"/>
          </a:xfrm>
        </p:spPr>
        <p:txBody>
          <a:bodyPr>
            <a:normAutofit/>
          </a:bodyPr>
          <a:lstStyle/>
          <a:p>
            <a:r>
              <a:rPr lang="tr-TR" dirty="0" smtClean="0">
                <a:solidFill>
                  <a:srgbClr val="FFFF00"/>
                </a:solidFill>
              </a:rPr>
              <a:t>Omuzda Taşıma</a:t>
            </a:r>
            <a:endParaRPr lang="tr-TR" dirty="0">
              <a:solidFill>
                <a:srgbClr val="FFFF00"/>
              </a:solidFill>
            </a:endParaRPr>
          </a:p>
        </p:txBody>
      </p:sp>
      <p:graphicFrame>
        <p:nvGraphicFramePr>
          <p:cNvPr id="6147" name="Object 4"/>
          <p:cNvGraphicFramePr>
            <a:graphicFrameLocks noChangeAspect="1"/>
          </p:cNvGraphicFramePr>
          <p:nvPr/>
        </p:nvGraphicFramePr>
        <p:xfrm>
          <a:off x="2500298" y="1714488"/>
          <a:ext cx="4572032" cy="3022628"/>
        </p:xfrm>
        <a:graphic>
          <a:graphicData uri="http://schemas.openxmlformats.org/presentationml/2006/ole">
            <p:oleObj spid="_x0000_s6147" name="Bit Eşlem Resmi" r:id="rId4" imgW="4704762" imgH="2734057"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571604" y="1071546"/>
            <a:ext cx="6400800" cy="614370"/>
          </a:xfrm>
        </p:spPr>
        <p:txBody>
          <a:bodyPr>
            <a:normAutofit/>
          </a:bodyPr>
          <a:lstStyle/>
          <a:p>
            <a:r>
              <a:rPr lang="tr-TR" dirty="0" smtClean="0">
                <a:solidFill>
                  <a:srgbClr val="FFFF00"/>
                </a:solidFill>
              </a:rPr>
              <a:t>Sandalye Yöntemi</a:t>
            </a:r>
            <a:endParaRPr lang="tr-TR" dirty="0">
              <a:solidFill>
                <a:srgbClr val="FFFF00"/>
              </a:solidFill>
            </a:endParaRPr>
          </a:p>
        </p:txBody>
      </p:sp>
      <p:graphicFrame>
        <p:nvGraphicFramePr>
          <p:cNvPr id="9219" name="Object 4"/>
          <p:cNvGraphicFramePr>
            <a:graphicFrameLocks noChangeAspect="1"/>
          </p:cNvGraphicFramePr>
          <p:nvPr/>
        </p:nvGraphicFramePr>
        <p:xfrm>
          <a:off x="2500298" y="1714488"/>
          <a:ext cx="4714908" cy="2974035"/>
        </p:xfrm>
        <a:graphic>
          <a:graphicData uri="http://schemas.openxmlformats.org/presentationml/2006/ole">
            <p:oleObj spid="_x0000_s9219" name="Bit Eşlem Resmi" r:id="rId4" imgW="6373115" imgH="3172268"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6" name="5 Alt Başlık"/>
          <p:cNvSpPr>
            <a:spLocks noGrp="1"/>
          </p:cNvSpPr>
          <p:nvPr>
            <p:ph type="subTitle" idx="1"/>
          </p:nvPr>
        </p:nvSpPr>
        <p:spPr>
          <a:xfrm>
            <a:off x="1357290" y="1000108"/>
            <a:ext cx="6400800" cy="614370"/>
          </a:xfrm>
        </p:spPr>
        <p:txBody>
          <a:bodyPr>
            <a:normAutofit/>
          </a:bodyPr>
          <a:lstStyle/>
          <a:p>
            <a:r>
              <a:rPr lang="tr-TR" dirty="0" smtClean="0">
                <a:solidFill>
                  <a:srgbClr val="FFFF00"/>
                </a:solidFill>
              </a:rPr>
              <a:t>Sedye İle </a:t>
            </a:r>
            <a:endParaRPr lang="tr-TR" dirty="0">
              <a:solidFill>
                <a:srgbClr val="FFFF00"/>
              </a:solidFill>
            </a:endParaRPr>
          </a:p>
        </p:txBody>
      </p:sp>
      <p:graphicFrame>
        <p:nvGraphicFramePr>
          <p:cNvPr id="10243" name="Object 4"/>
          <p:cNvGraphicFramePr>
            <a:graphicFrameLocks noChangeAspect="1"/>
          </p:cNvGraphicFramePr>
          <p:nvPr/>
        </p:nvGraphicFramePr>
        <p:xfrm>
          <a:off x="3071802" y="1643050"/>
          <a:ext cx="2933012" cy="3786214"/>
        </p:xfrm>
        <a:graphic>
          <a:graphicData uri="http://schemas.openxmlformats.org/presentationml/2006/ole">
            <p:oleObj spid="_x0000_s10243" name="Bit Eşlem Resmi" r:id="rId4" imgW="2895238" imgH="4247619" progId="PBrush">
              <p:embed/>
            </p:oleObj>
          </a:graphicData>
        </a:graphic>
      </p:graphicFrame>
      <p:sp>
        <p:nvSpPr>
          <p:cNvPr id="7" name="1 Başlık"/>
          <p:cNvSpPr>
            <a:spLocks noGrp="1"/>
          </p:cNvSpPr>
          <p:nvPr>
            <p:ph type="ctrTitle"/>
          </p:nvPr>
        </p:nvSpPr>
        <p:spPr>
          <a:xfrm>
            <a:off x="785786" y="285728"/>
            <a:ext cx="7772400" cy="857256"/>
          </a:xfrm>
        </p:spPr>
        <p:txBody>
          <a:bodyPr>
            <a:normAutofit/>
          </a:bodyPr>
          <a:lstStyle/>
          <a:p>
            <a:r>
              <a:rPr lang="tr-TR" sz="20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rPr>
              <a:t>TAŞIMA TEKNİKLERİ</a:t>
            </a:r>
            <a:endParaRPr lang="tr-TR" sz="2000" dirty="0">
              <a:ln w="18415" cmpd="sng">
                <a:solidFill>
                  <a:srgbClr val="FFFFFF"/>
                </a:solidFill>
                <a:prstDash val="solid"/>
              </a:ln>
              <a:solidFill>
                <a:srgbClr val="FFFFFF"/>
              </a:solidFill>
              <a:effectLst>
                <a:outerShdw blurRad="38100" dist="38100" dir="2700000" algn="tl">
                  <a:srgbClr val="000000">
                    <a:alpha val="43137"/>
                  </a:srgbClr>
                </a:outerShdw>
              </a:effectLst>
              <a:latin typeface="Albertus Medium"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tx2">
                <a:lumMod val="50000"/>
              </a:schemeClr>
            </a:gs>
            <a:gs pos="72000">
              <a:schemeClr val="tx2">
                <a:lumMod val="5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71480"/>
            <a:ext cx="8229600" cy="500066"/>
          </a:xfrm>
        </p:spPr>
        <p:txBody>
          <a:bodyPr>
            <a:normAutofit/>
          </a:bodyPr>
          <a:lstStyle/>
          <a:p>
            <a:r>
              <a:rPr lang="tr-TR" sz="2000" b="1" dirty="0" smtClean="0">
                <a:ln w="12700">
                  <a:solidFill>
                    <a:schemeClr val="tx2">
                      <a:satMod val="15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Baskerville Old Face" pitchFamily="18" charset="0"/>
              </a:rPr>
              <a:t>HAYAT I KUCAKLAMAK</a:t>
            </a:r>
            <a:endParaRPr lang="tr-TR" sz="2000" b="1" dirty="0">
              <a:ln w="12700">
                <a:solidFill>
                  <a:schemeClr val="tx2">
                    <a:satMod val="155000"/>
                  </a:schemeClr>
                </a:solidFill>
                <a:prstDash val="solid"/>
              </a:ln>
              <a:solidFill>
                <a:schemeClr val="bg2">
                  <a:tint val="85000"/>
                  <a:satMod val="155000"/>
                </a:schemeClr>
              </a:solidFill>
              <a:effectLst>
                <a:glow rad="228600">
                  <a:schemeClr val="accent2">
                    <a:satMod val="175000"/>
                    <a:alpha val="40000"/>
                  </a:schemeClr>
                </a:glow>
                <a:outerShdw blurRad="41275" dist="20320" dir="1800000" algn="tl" rotWithShape="0">
                  <a:srgbClr val="000000">
                    <a:alpha val="40000"/>
                  </a:srgbClr>
                </a:outerShdw>
              </a:effectLst>
              <a:latin typeface="Baskerville Old Face" pitchFamily="18" charset="0"/>
            </a:endParaRPr>
          </a:p>
        </p:txBody>
      </p:sp>
      <p:pic>
        <p:nvPicPr>
          <p:cNvPr id="108545" name="Picture 1" descr="C:\Users\gru-imid1-2\Desktop\ETKİNLİKLER\İlkyardım ve Trafik Güvenliği\İLKYARDIM VE TRAFİK HAFTASI\Emniyet Kemeri.png">
            <a:hlinkClick r:id="rId2" action="ppaction://hlinkfile"/>
          </p:cNvPr>
          <p:cNvPicPr>
            <a:picLocks noChangeAspect="1" noChangeArrowheads="1"/>
          </p:cNvPicPr>
          <p:nvPr/>
        </p:nvPicPr>
        <p:blipFill>
          <a:blip r:embed="rId3"/>
          <a:srcRect/>
          <a:stretch>
            <a:fillRect/>
          </a:stretch>
        </p:blipFill>
        <p:spPr bwMode="auto">
          <a:xfrm>
            <a:off x="1643042" y="1214422"/>
            <a:ext cx="5857916" cy="414340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571472" y="0"/>
            <a:ext cx="8229600" cy="511156"/>
          </a:xfrm>
        </p:spPr>
        <p:txBody>
          <a:bodyPr>
            <a:normAutofit/>
          </a:bodyPr>
          <a:lstStyle/>
          <a:p>
            <a:r>
              <a:rPr lang="tr-TR" sz="2000" dirty="0" smtClean="0">
                <a:solidFill>
                  <a:srgbClr val="FFFF00"/>
                </a:solidFill>
                <a:latin typeface="Arial Black" pitchFamily="34" charset="0"/>
              </a:rPr>
              <a:t>İLKYARDIM EĞİTİMLERİ</a:t>
            </a:r>
            <a:endParaRPr lang="tr-TR" sz="2000" dirty="0">
              <a:solidFill>
                <a:srgbClr val="FFFF00"/>
              </a:solidFill>
              <a:latin typeface="Arial Black" pitchFamily="34" charset="0"/>
            </a:endParaRPr>
          </a:p>
        </p:txBody>
      </p:sp>
      <p:sp>
        <p:nvSpPr>
          <p:cNvPr id="3" name="2 İçerik Yer Tutucusu"/>
          <p:cNvSpPr>
            <a:spLocks noGrp="1"/>
          </p:cNvSpPr>
          <p:nvPr>
            <p:ph idx="1"/>
          </p:nvPr>
        </p:nvSpPr>
        <p:spPr/>
        <p:txBody>
          <a:bodyPr>
            <a:normAutofit fontScale="55000" lnSpcReduction="20000"/>
          </a:bodyPr>
          <a:lstStyle/>
          <a:p>
            <a:pPr>
              <a:lnSpc>
                <a:spcPct val="170000"/>
              </a:lnSpc>
            </a:pPr>
            <a:r>
              <a:rPr lang="tr-TR" dirty="0" smtClean="0">
                <a:solidFill>
                  <a:schemeClr val="bg1"/>
                </a:solidFill>
              </a:rPr>
              <a:t/>
            </a:r>
            <a:br>
              <a:rPr lang="tr-TR" dirty="0" smtClean="0">
                <a:solidFill>
                  <a:schemeClr val="bg1"/>
                </a:solidFill>
              </a:rPr>
            </a:br>
            <a:r>
              <a:rPr lang="tr-TR" b="1" dirty="0" smtClean="0">
                <a:solidFill>
                  <a:schemeClr val="bg1"/>
                </a:solidFill>
              </a:rPr>
              <a:t>İlk Yardım Eğitimi Nasıl Alınabilir?</a:t>
            </a:r>
            <a:r>
              <a:rPr lang="tr-TR" dirty="0" smtClean="0">
                <a:solidFill>
                  <a:schemeClr val="bg1"/>
                </a:solidFill>
              </a:rPr>
              <a:t/>
            </a:r>
            <a:br>
              <a:rPr lang="tr-TR" dirty="0" smtClean="0">
                <a:solidFill>
                  <a:schemeClr val="bg1"/>
                </a:solidFill>
              </a:rPr>
            </a:br>
            <a:r>
              <a:rPr lang="tr-TR" dirty="0" smtClean="0">
                <a:solidFill>
                  <a:schemeClr val="bg1"/>
                </a:solidFill>
              </a:rPr>
              <a:t>Ülkemizde ilk yardım eğitimleri mevzuatlar çerçevesinde, İl Sağlık Müdürlükleri, Kızılay, </a:t>
            </a:r>
            <a:r>
              <a:rPr lang="tr-TR" dirty="0" err="1" smtClean="0">
                <a:solidFill>
                  <a:schemeClr val="bg1"/>
                </a:solidFill>
              </a:rPr>
              <a:t>OSGB’ler</a:t>
            </a:r>
            <a:r>
              <a:rPr lang="tr-TR" dirty="0" smtClean="0">
                <a:solidFill>
                  <a:schemeClr val="bg1"/>
                </a:solidFill>
              </a:rPr>
              <a:t> tarafından verilmektedir. Üniversitemizde ise sadece çalışanlarımıza ve gönüllü öğrencilerimize yönelik olarak, dönemler halinde konusunda uzman kişi ve kuruluşlarla ortaklaşa düzenlenmekte ve ilk yardım eğitimini başarı ile tamamlayan kursiyerlere 3 yıl geçerliliği bulunan İlk Yardımcı Kimliği ve İlk Yardımcı Sertifikası verilmektedir.</a:t>
            </a:r>
          </a:p>
          <a:p>
            <a:r>
              <a:rPr lang="tr-TR" dirty="0" smtClean="0">
                <a:solidFill>
                  <a:schemeClr val="bg1"/>
                </a:solidFill>
              </a:rPr>
              <a:t/>
            </a:r>
            <a:br>
              <a:rPr lang="tr-TR" dirty="0" smtClean="0">
                <a:solidFill>
                  <a:schemeClr val="bg1"/>
                </a:solidFill>
              </a:rPr>
            </a:br>
            <a:endParaRPr lang="tr-TR" dirty="0">
              <a:solidFill>
                <a:schemeClr val="bg1"/>
              </a:solidFill>
            </a:endParaRPr>
          </a:p>
        </p:txBody>
      </p:sp>
      <p:sp>
        <p:nvSpPr>
          <p:cNvPr id="5" name="Rectangle 4"/>
          <p:cNvSpPr>
            <a:spLocks noChangeArrowheads="1"/>
          </p:cNvSpPr>
          <p:nvPr/>
        </p:nvSpPr>
        <p:spPr bwMode="auto">
          <a:xfrm>
            <a:off x="1857356" y="6286520"/>
            <a:ext cx="5500726" cy="361949"/>
          </a:xfrm>
          <a:prstGeom prst="rect">
            <a:avLst/>
          </a:prstGeom>
          <a:solidFill>
            <a:schemeClr val="bg2"/>
          </a:solidFill>
          <a:ln w="9525">
            <a:noFill/>
            <a:miter lim="800000"/>
            <a:headEnd/>
            <a:tailEnd/>
          </a:ln>
        </p:spPr>
        <p:txBody>
          <a:bodyPr anchor="b"/>
          <a:lstStyle/>
          <a:p>
            <a:pPr algn="ctr"/>
            <a:r>
              <a:rPr lang="tr-TR" sz="2000" dirty="0" smtClean="0">
                <a:effectLst>
                  <a:outerShdw blurRad="38100" dist="38100" dir="2700000" algn="tl">
                    <a:srgbClr val="000000">
                      <a:alpha val="43137"/>
                    </a:srgbClr>
                  </a:outerShdw>
                </a:effectLst>
                <a:latin typeface="Arial Narrow" pitchFamily="34" charset="0"/>
              </a:rPr>
              <a:t>Temel ilkyardım kurallarını öğrenin, siz de hayat kurtarın.</a:t>
            </a:r>
            <a:endParaRPr lang="tr-TR" sz="2000" dirty="0">
              <a:effectLst>
                <a:outerShdw blurRad="38100" dist="38100" dir="2700000" algn="tl">
                  <a:srgbClr val="000000">
                    <a:alpha val="43137"/>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alpha val="99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571744"/>
            <a:ext cx="8229600" cy="1143000"/>
          </a:xfrm>
        </p:spPr>
        <p:txBody>
          <a:bodyPr>
            <a:normAutofit/>
          </a:bodyPr>
          <a:lstStyle/>
          <a:p>
            <a:pPr algn="l"/>
            <a:r>
              <a:rPr lang="tr-T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ea typeface="Tahoma" pitchFamily="34" charset="0"/>
                <a:cs typeface="Tahoma" pitchFamily="34" charset="0"/>
              </a:rPr>
              <a:t>Teşekkürler…</a:t>
            </a:r>
            <a:endParaRPr lang="tr-TR"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ea typeface="Tahoma" pitchFamily="34" charset="0"/>
              <a:cs typeface="Tahoma" pitchFamily="34" charset="0"/>
            </a:endParaRPr>
          </a:p>
        </p:txBody>
      </p:sp>
      <p:sp>
        <p:nvSpPr>
          <p:cNvPr id="3" name="2 İçerik Yer Tutucusu"/>
          <p:cNvSpPr>
            <a:spLocks noGrp="1"/>
          </p:cNvSpPr>
          <p:nvPr>
            <p:ph idx="1"/>
          </p:nvPr>
        </p:nvSpPr>
        <p:spPr>
          <a:xfrm>
            <a:off x="214282" y="3714752"/>
            <a:ext cx="8715436" cy="500066"/>
          </a:xfrm>
        </p:spPr>
        <p:txBody>
          <a:bodyPr>
            <a:normAutofit fontScale="70000" lnSpcReduction="20000"/>
          </a:bodyPr>
          <a:lstStyle/>
          <a:p>
            <a:pPr marL="0" indent="0">
              <a:buNone/>
            </a:pPr>
            <a:r>
              <a:rPr lang="tr-TR" spc="300" dirty="0" smtClean="0">
                <a:ln w="18415" cmpd="sng">
                  <a:solidFill>
                    <a:schemeClr val="accent1"/>
                  </a:solidFill>
                  <a:prstDash val="solid"/>
                </a:ln>
                <a:solidFill>
                  <a:schemeClr val="accent5">
                    <a:lumMod val="75000"/>
                  </a:schemeClr>
                </a:solidFill>
                <a:effectLst>
                  <a:outerShdw blurRad="63500" dir="3600000" algn="tl" rotWithShape="0">
                    <a:srgbClr val="000000">
                      <a:alpha val="70000"/>
                    </a:srgbClr>
                  </a:outerShdw>
                </a:effectLst>
              </a:rPr>
              <a:t>Sağlıklı ve güvenli bir yaşam en içten dileğimizidir…</a:t>
            </a:r>
            <a:endParaRPr lang="tr-TR" spc="300" dirty="0">
              <a:ln w="18415" cmpd="sng">
                <a:solidFill>
                  <a:schemeClr val="accent1"/>
                </a:solidFill>
                <a:prstDash val="solid"/>
              </a:ln>
              <a:solidFill>
                <a:schemeClr val="accent5">
                  <a:lumMod val="75000"/>
                </a:schemeClr>
              </a:solidFill>
              <a:effectLst>
                <a:outerShdw blurRad="63500" dir="3600000" algn="tl" rotWithShape="0">
                  <a:srgbClr val="000000">
                    <a:alpha val="70000"/>
                  </a:srgbClr>
                </a:outerShdw>
              </a:effectLst>
            </a:endParaRPr>
          </a:p>
        </p:txBody>
      </p:sp>
      <p:pic>
        <p:nvPicPr>
          <p:cNvPr id="6" name="Picture 2">
            <a:hlinkClick r:id="rId2" action="ppaction://hlinkpres?slideindex=1&amp;slidetitle="/>
          </p:cNvPr>
          <p:cNvPicPr>
            <a:picLocks noChangeAspect="1" noChangeArrowheads="1"/>
          </p:cNvPicPr>
          <p:nvPr/>
        </p:nvPicPr>
        <p:blipFill>
          <a:blip r:embed="rId3">
            <a:lum bright="20000"/>
          </a:blip>
          <a:srcRect/>
          <a:stretch>
            <a:fillRect/>
          </a:stretch>
        </p:blipFill>
        <p:spPr bwMode="auto">
          <a:xfrm>
            <a:off x="3714744" y="1428736"/>
            <a:ext cx="1400416" cy="1643074"/>
          </a:xfrm>
          <a:prstGeom prst="rect">
            <a:avLst/>
          </a:prstGeom>
          <a:ln>
            <a:noFill/>
          </a:ln>
          <a:effectLst>
            <a:outerShdw blurRad="292100" dist="139700" dir="2700000" algn="tl" rotWithShape="0">
              <a:srgbClr val="333333">
                <a:alpha val="65000"/>
              </a:srgbClr>
            </a:outerShdw>
          </a:effectLst>
        </p:spPr>
      </p:pic>
      <p:sp>
        <p:nvSpPr>
          <p:cNvPr id="7" name="6 Dikdörtgen"/>
          <p:cNvSpPr/>
          <p:nvPr/>
        </p:nvSpPr>
        <p:spPr>
          <a:xfrm>
            <a:off x="2428860" y="4857760"/>
            <a:ext cx="4572000" cy="646331"/>
          </a:xfrm>
          <a:prstGeom prst="rect">
            <a:avLst/>
          </a:prstGeom>
        </p:spPr>
        <p:txBody>
          <a:bodyPr>
            <a:spAutoFit/>
          </a:bodyPr>
          <a:lstStyle/>
          <a:p>
            <a:pPr algn="ctr"/>
            <a:r>
              <a:rPr lang="tr-TR" sz="1200" dirty="0" smtClean="0">
                <a:solidFill>
                  <a:schemeClr val="tx2">
                    <a:lumMod val="60000"/>
                    <a:lumOff val="40000"/>
                  </a:schemeClr>
                </a:solidFill>
                <a:effectLst>
                  <a:glow rad="228600">
                    <a:schemeClr val="accent1">
                      <a:satMod val="175000"/>
                      <a:alpha val="40000"/>
                    </a:schemeClr>
                  </a:glow>
                  <a:outerShdw blurRad="38100" dist="38100" dir="2700000" algn="tl">
                    <a:srgbClr val="000000">
                      <a:alpha val="43137"/>
                    </a:srgbClr>
                  </a:outerShdw>
                </a:effectLst>
                <a:latin typeface="Albertus Medium" pitchFamily="34" charset="0"/>
              </a:rPr>
              <a:t> </a:t>
            </a:r>
            <a:r>
              <a:rPr lang="tr-TR" sz="1200" dirty="0" smtClean="0">
                <a:ln w="18415" cmpd="sng">
                  <a:solidFill>
                    <a:srgbClr val="FFFFFF"/>
                  </a:solidFill>
                  <a:prstDash val="solid"/>
                </a:ln>
                <a:solidFill>
                  <a:schemeClr val="tx2">
                    <a:lumMod val="60000"/>
                    <a:lumOff val="40000"/>
                  </a:schemeClr>
                </a:solidFill>
                <a:effectLst>
                  <a:glow rad="228600">
                    <a:schemeClr val="accent1">
                      <a:satMod val="175000"/>
                      <a:alpha val="40000"/>
                    </a:schemeClr>
                  </a:glow>
                  <a:outerShdw blurRad="63500" dir="3600000" algn="tl" rotWithShape="0">
                    <a:srgbClr val="000000">
                      <a:alpha val="70000"/>
                    </a:srgbClr>
                  </a:outerShdw>
                </a:effectLst>
                <a:latin typeface="Antique Olive Roman" pitchFamily="34" charset="0"/>
              </a:rPr>
              <a:t>Ertuğrul YALÇIN</a:t>
            </a:r>
          </a:p>
          <a:p>
            <a:pPr algn="ctr"/>
            <a:r>
              <a:rPr lang="tr-TR" sz="1200" dirty="0" smtClean="0">
                <a:ln w="18415" cmpd="sng">
                  <a:solidFill>
                    <a:srgbClr val="FFFFFF"/>
                  </a:solidFill>
                  <a:prstDash val="solid"/>
                </a:ln>
                <a:solidFill>
                  <a:schemeClr val="tx2">
                    <a:lumMod val="60000"/>
                    <a:lumOff val="40000"/>
                  </a:schemeClr>
                </a:solidFill>
                <a:effectLst>
                  <a:glow rad="228600">
                    <a:schemeClr val="accent1">
                      <a:satMod val="175000"/>
                      <a:alpha val="40000"/>
                    </a:schemeClr>
                  </a:glow>
                  <a:outerShdw blurRad="63500" dir="3600000" algn="tl" rotWithShape="0">
                    <a:srgbClr val="000000">
                      <a:alpha val="70000"/>
                    </a:srgbClr>
                  </a:outerShdw>
                </a:effectLst>
                <a:latin typeface="Antique Olive Roman" pitchFamily="34" charset="0"/>
              </a:rPr>
              <a:t>Giresun Üniversitesi</a:t>
            </a:r>
          </a:p>
          <a:p>
            <a:pPr algn="ctr"/>
            <a:r>
              <a:rPr lang="tr-TR" sz="1200" dirty="0" smtClean="0">
                <a:ln w="18415" cmpd="sng">
                  <a:solidFill>
                    <a:srgbClr val="FFFFFF"/>
                  </a:solidFill>
                  <a:prstDash val="solid"/>
                </a:ln>
                <a:solidFill>
                  <a:schemeClr val="tx2">
                    <a:lumMod val="60000"/>
                    <a:lumOff val="40000"/>
                  </a:schemeClr>
                </a:solidFill>
                <a:effectLst>
                  <a:glow rad="228600">
                    <a:schemeClr val="accent1">
                      <a:satMod val="175000"/>
                      <a:alpha val="40000"/>
                    </a:schemeClr>
                  </a:glow>
                  <a:outerShdw blurRad="63500" dir="3600000" algn="tl" rotWithShape="0">
                    <a:srgbClr val="000000">
                      <a:alpha val="70000"/>
                    </a:srgbClr>
                  </a:outerShdw>
                </a:effectLst>
                <a:latin typeface="Antique Olive Roman" pitchFamily="34" charset="0"/>
              </a:rPr>
              <a:t>2025</a:t>
            </a:r>
            <a:endParaRPr lang="tr-TR" sz="1200" dirty="0">
              <a:ln w="18415" cmpd="sng">
                <a:solidFill>
                  <a:srgbClr val="FFFFFF"/>
                </a:solidFill>
                <a:prstDash val="solid"/>
              </a:ln>
              <a:solidFill>
                <a:schemeClr val="tx2">
                  <a:lumMod val="60000"/>
                  <a:lumOff val="40000"/>
                </a:schemeClr>
              </a:solidFill>
              <a:effectLst>
                <a:glow rad="228600">
                  <a:schemeClr val="accent1">
                    <a:satMod val="175000"/>
                    <a:alpha val="40000"/>
                  </a:schemeClr>
                </a:glow>
                <a:outerShdw blurRad="63500" dir="3600000" algn="tl" rotWithShape="0">
                  <a:srgbClr val="000000">
                    <a:alpha val="70000"/>
                  </a:srgbClr>
                </a:outerShdw>
              </a:effectLst>
              <a:latin typeface="Antique Olive Roman" pitchFamily="34" charset="0"/>
            </a:endParaRPr>
          </a:p>
        </p:txBody>
      </p:sp>
      <p:sp>
        <p:nvSpPr>
          <p:cNvPr id="8" name="7 Metin kutusu"/>
          <p:cNvSpPr txBox="1"/>
          <p:nvPr/>
        </p:nvSpPr>
        <p:spPr>
          <a:xfrm>
            <a:off x="1857356" y="5715016"/>
            <a:ext cx="5000660" cy="523220"/>
          </a:xfrm>
          <a:prstGeom prst="rect">
            <a:avLst/>
          </a:prstGeom>
          <a:noFill/>
        </p:spPr>
        <p:txBody>
          <a:bodyPr wrap="square" rtlCol="0">
            <a:spAutoFit/>
          </a:bodyPr>
          <a:lstStyle/>
          <a:p>
            <a:r>
              <a:rPr lang="tr-TR" sz="1400" dirty="0">
                <a:effectLst>
                  <a:outerShdw blurRad="38100" dist="38100" dir="2700000" algn="tl">
                    <a:srgbClr val="000000">
                      <a:alpha val="43137"/>
                    </a:srgbClr>
                  </a:outerShdw>
                </a:effectLst>
                <a:latin typeface="Arial Narrow" pitchFamily="34" charset="0"/>
                <a:cs typeface="Times New Roman" pitchFamily="18" charset="0"/>
              </a:rPr>
              <a:t>Yazılı Bilgi </a:t>
            </a:r>
            <a:r>
              <a:rPr lang="tr-TR" sz="1400" dirty="0" smtClean="0">
                <a:effectLst>
                  <a:outerShdw blurRad="38100" dist="38100" dir="2700000" algn="tl">
                    <a:srgbClr val="000000">
                      <a:alpha val="43137"/>
                    </a:srgbClr>
                  </a:outerShdw>
                </a:effectLst>
                <a:latin typeface="Arial Narrow" pitchFamily="34" charset="0"/>
                <a:cs typeface="Times New Roman" pitchFamily="18" charset="0"/>
              </a:rPr>
              <a:t>Kaynakları:1)  </a:t>
            </a:r>
            <a:r>
              <a:rPr lang="tr-TR" sz="1400" dirty="0" err="1">
                <a:effectLst>
                  <a:outerShdw blurRad="38100" dist="38100" dir="2700000" algn="tl">
                    <a:srgbClr val="000000">
                      <a:alpha val="43137"/>
                    </a:srgbClr>
                  </a:outerShdw>
                </a:effectLst>
                <a:latin typeface="Arial Narrow" pitchFamily="34" charset="0"/>
                <a:cs typeface="Times New Roman" pitchFamily="18" charset="0"/>
              </a:rPr>
              <a:t>imidb</a:t>
            </a:r>
            <a:r>
              <a:rPr lang="tr-TR" sz="1400" dirty="0">
                <a:effectLst>
                  <a:outerShdw blurRad="38100" dist="38100" dir="2700000" algn="tl">
                    <a:srgbClr val="000000">
                      <a:alpha val="43137"/>
                    </a:srgbClr>
                  </a:outerShdw>
                </a:effectLst>
                <a:latin typeface="Arial Narrow" pitchFamily="34" charset="0"/>
                <a:cs typeface="Times New Roman" pitchFamily="18" charset="0"/>
              </a:rPr>
              <a:t>.</a:t>
            </a:r>
            <a:r>
              <a:rPr lang="tr-TR" sz="1400" dirty="0" err="1">
                <a:effectLst>
                  <a:outerShdw blurRad="38100" dist="38100" dir="2700000" algn="tl">
                    <a:srgbClr val="000000">
                      <a:alpha val="43137"/>
                    </a:srgbClr>
                  </a:outerShdw>
                </a:effectLst>
                <a:latin typeface="Arial Narrow" pitchFamily="34" charset="0"/>
                <a:cs typeface="Times New Roman" pitchFamily="18" charset="0"/>
              </a:rPr>
              <a:t>giresun</a:t>
            </a:r>
            <a:r>
              <a:rPr lang="tr-TR" sz="1400" dirty="0">
                <a:effectLst>
                  <a:outerShdw blurRad="38100" dist="38100" dir="2700000" algn="tl">
                    <a:srgbClr val="000000">
                      <a:alpha val="43137"/>
                    </a:srgbClr>
                  </a:outerShdw>
                </a:effectLst>
                <a:latin typeface="Arial Narrow" pitchFamily="34" charset="0"/>
                <a:cs typeface="Times New Roman" pitchFamily="18" charset="0"/>
              </a:rPr>
              <a:t>.edu.tr/sivil savunma </a:t>
            </a:r>
            <a:r>
              <a:rPr lang="tr-TR" sz="1400" dirty="0" smtClean="0">
                <a:effectLst>
                  <a:outerShdw blurRad="38100" dist="38100" dir="2700000" algn="tl">
                    <a:srgbClr val="000000">
                      <a:alpha val="43137"/>
                    </a:srgbClr>
                  </a:outerShdw>
                </a:effectLst>
                <a:latin typeface="Arial Narrow" pitchFamily="34" charset="0"/>
                <a:cs typeface="Times New Roman" pitchFamily="18" charset="0"/>
              </a:rPr>
              <a:t>makaleleri</a:t>
            </a:r>
          </a:p>
          <a:p>
            <a:r>
              <a:rPr lang="tr-TR" sz="1400" dirty="0" smtClean="0">
                <a:effectLst>
                  <a:outerShdw blurRad="38100" dist="38100" dir="2700000" algn="tl">
                    <a:srgbClr val="000000">
                      <a:alpha val="43137"/>
                    </a:srgbClr>
                  </a:outerShdw>
                </a:effectLst>
                <a:latin typeface="Arial Narrow" pitchFamily="34" charset="0"/>
                <a:cs typeface="Times New Roman" pitchFamily="18" charset="0"/>
              </a:rPr>
              <a:t>2) Giresun Üniversitesi “Depremle Yaşamak 3 Mart 2023</a:t>
            </a:r>
            <a:endParaRPr lang="tr-TR" sz="1400" dirty="0">
              <a:effectLst>
                <a:outerShdw blurRad="38100" dist="38100" dir="2700000" algn="tl">
                  <a:srgbClr val="000000">
                    <a:alpha val="43137"/>
                  </a:srgbClr>
                </a:outerShdw>
              </a:effectLst>
              <a:latin typeface="Arial Narrow"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1 Veri Yer Tutucusu"/>
          <p:cNvSpPr>
            <a:spLocks noGrp="1"/>
          </p:cNvSpPr>
          <p:nvPr>
            <p:ph type="dt" sz="quarter" idx="10"/>
          </p:nvPr>
        </p:nvSpPr>
        <p:spPr>
          <a:xfrm>
            <a:off x="457200" y="6248400"/>
            <a:ext cx="2133600" cy="457200"/>
          </a:xfrm>
        </p:spPr>
        <p:txBody>
          <a:bodyPr/>
          <a:lstStyle/>
          <a:p>
            <a:pPr>
              <a:defRPr/>
            </a:pPr>
            <a:r>
              <a:rPr lang="tr-TR"/>
              <a:t>1</a:t>
            </a:r>
          </a:p>
        </p:txBody>
      </p:sp>
      <p:sp>
        <p:nvSpPr>
          <p:cNvPr id="5" name="2 Altbilgi Yer Tutucusu"/>
          <p:cNvSpPr>
            <a:spLocks noGrp="1"/>
          </p:cNvSpPr>
          <p:nvPr>
            <p:ph type="ftr" sz="quarter" idx="11"/>
          </p:nvPr>
        </p:nvSpPr>
        <p:spPr>
          <a:xfrm>
            <a:off x="3124200" y="6248400"/>
            <a:ext cx="2895600" cy="457200"/>
          </a:xfrm>
        </p:spPr>
        <p:txBody>
          <a:bodyPr/>
          <a:lstStyle/>
          <a:p>
            <a:pPr>
              <a:defRPr/>
            </a:pPr>
            <a:r>
              <a:rPr lang="tr-TR"/>
              <a:t>1</a:t>
            </a:r>
          </a:p>
        </p:txBody>
      </p:sp>
      <p:sp>
        <p:nvSpPr>
          <p:cNvPr id="6" name="3 Slayt Numarası Yer Tutucusu"/>
          <p:cNvSpPr>
            <a:spLocks noGrp="1"/>
          </p:cNvSpPr>
          <p:nvPr>
            <p:ph type="sldNum" sz="quarter" idx="12"/>
          </p:nvPr>
        </p:nvSpPr>
        <p:spPr>
          <a:xfrm>
            <a:off x="6553200" y="6248400"/>
            <a:ext cx="2133600" cy="457200"/>
          </a:xfrm>
        </p:spPr>
        <p:txBody>
          <a:bodyPr/>
          <a:lstStyle/>
          <a:p>
            <a:pPr>
              <a:defRPr/>
            </a:pPr>
            <a:fld id="{E08D5ABF-4F18-471A-9449-BB19EAD7302E}" type="slidenum">
              <a:rPr lang="tr-TR"/>
              <a:pPr>
                <a:defRPr/>
              </a:pPr>
              <a:t>8</a:t>
            </a:fld>
            <a:endParaRPr lang="tr-TR"/>
          </a:p>
        </p:txBody>
      </p:sp>
      <p:pic>
        <p:nvPicPr>
          <p:cNvPr id="7"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ctangle 2"/>
          <p:cNvSpPr>
            <a:spLocks noGrp="1" noChangeArrowheads="1"/>
          </p:cNvSpPr>
          <p:nvPr>
            <p:ph type="title" idx="4294967295"/>
          </p:nvPr>
        </p:nvSpPr>
        <p:spPr>
          <a:xfrm>
            <a:off x="0" y="5516563"/>
            <a:ext cx="3505200" cy="914400"/>
          </a:xfrm>
        </p:spPr>
        <p:txBody>
          <a:bodyPr anchor="b"/>
          <a:lstStyle/>
          <a:p>
            <a:pPr eaLnBrk="1" hangingPunct="1">
              <a:defRPr/>
            </a:pPr>
            <a:r>
              <a:rPr lang="tr-TR" dirty="0">
                <a:solidFill>
                  <a:srgbClr val="FF0000"/>
                </a:solidFill>
              </a:rPr>
              <a:t>Yanlışlar</a:t>
            </a:r>
          </a:p>
        </p:txBody>
      </p:sp>
      <p:sp>
        <p:nvSpPr>
          <p:cNvPr id="10" name="Rectangle 4"/>
          <p:cNvSpPr>
            <a:spLocks noChangeArrowheads="1"/>
          </p:cNvSpPr>
          <p:nvPr/>
        </p:nvSpPr>
        <p:spPr bwMode="auto">
          <a:xfrm>
            <a:off x="0" y="214290"/>
            <a:ext cx="2903359" cy="507831"/>
          </a:xfrm>
          <a:prstGeom prst="rect">
            <a:avLst/>
          </a:prstGeom>
          <a:noFill/>
          <a:ln w="9525" algn="ctr">
            <a:noFill/>
            <a:miter lim="800000"/>
            <a:headEnd/>
            <a:tailEnd/>
          </a:ln>
        </p:spPr>
        <p:txBody>
          <a:bodyPr wrap="none" anchor="ctr">
            <a:spAutoFit/>
          </a:bodyPr>
          <a:lstStyle/>
          <a:p>
            <a:pPr algn="l">
              <a:lnSpc>
                <a:spcPct val="50000"/>
              </a:lnSpc>
              <a:spcBef>
                <a:spcPct val="50000"/>
              </a:spcBef>
            </a:pPr>
            <a:r>
              <a:rPr lang="tr-TR" b="1" dirty="0" smtClean="0">
                <a:solidFill>
                  <a:srgbClr val="0070C0"/>
                </a:solidFill>
                <a:latin typeface="Arial" pitchFamily="34" charset="0"/>
                <a:cs typeface="Arial" pitchFamily="34" charset="0"/>
              </a:rPr>
              <a:t>Ev içinde </a:t>
            </a:r>
            <a:r>
              <a:rPr lang="tr-TR" b="1" dirty="0">
                <a:solidFill>
                  <a:srgbClr val="0070C0"/>
                </a:solidFill>
                <a:latin typeface="Arial" pitchFamily="34" charset="0"/>
                <a:cs typeface="Arial" pitchFamily="34" charset="0"/>
              </a:rPr>
              <a:t>eşya yerleşimi </a:t>
            </a:r>
          </a:p>
          <a:p>
            <a:pPr algn="l">
              <a:lnSpc>
                <a:spcPct val="50000"/>
              </a:lnSpc>
              <a:spcBef>
                <a:spcPct val="50000"/>
              </a:spcBef>
            </a:pPr>
            <a:r>
              <a:rPr lang="tr-TR" b="1" dirty="0">
                <a:solidFill>
                  <a:srgbClr val="0070C0"/>
                </a:solidFill>
                <a:latin typeface="Arial" pitchFamily="34" charset="0"/>
                <a:cs typeface="Arial" pitchFamily="34" charset="0"/>
              </a:rPr>
              <a:t>önemlidir.</a:t>
            </a:r>
          </a:p>
        </p:txBody>
      </p:sp>
      <p:sp>
        <p:nvSpPr>
          <p:cNvPr id="9" name="8 Oval"/>
          <p:cNvSpPr/>
          <p:nvPr/>
        </p:nvSpPr>
        <p:spPr>
          <a:xfrm>
            <a:off x="5143504" y="2786058"/>
            <a:ext cx="857256" cy="857256"/>
          </a:xfrm>
          <a:prstGeom prst="ellipse">
            <a:avLst/>
          </a:prstGeom>
          <a:noFill/>
          <a:ln>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Rectangle 4"/>
          <p:cNvSpPr>
            <a:spLocks noChangeArrowheads="1"/>
          </p:cNvSpPr>
          <p:nvPr/>
        </p:nvSpPr>
        <p:spPr bwMode="auto">
          <a:xfrm>
            <a:off x="6286512" y="142852"/>
            <a:ext cx="2743200" cy="230187"/>
          </a:xfrm>
          <a:prstGeom prst="rect">
            <a:avLst/>
          </a:prstGeom>
          <a:noFill/>
          <a:ln w="9525" algn="ctr">
            <a:noFill/>
            <a:miter lim="800000"/>
            <a:headEnd/>
            <a:tailEnd/>
          </a:ln>
        </p:spPr>
        <p:txBody>
          <a:bodyPr anchor="ctr">
            <a:spAutoFit/>
          </a:bodyPr>
          <a:lstStyle/>
          <a:p>
            <a:pPr algn="l">
              <a:lnSpc>
                <a:spcPct val="50000"/>
              </a:lnSpc>
              <a:spcBef>
                <a:spcPct val="50000"/>
              </a:spcBef>
            </a:pPr>
            <a:r>
              <a:rPr lang="tr-TR" b="1" dirty="0">
                <a:solidFill>
                  <a:srgbClr val="660033"/>
                </a:solidFill>
                <a:latin typeface="Arial Black" pitchFamily="34" charset="0"/>
              </a:rPr>
              <a:t>Depremden öncesi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1 Veri Yer Tutucusu"/>
          <p:cNvSpPr>
            <a:spLocks noGrp="1"/>
          </p:cNvSpPr>
          <p:nvPr>
            <p:ph type="dt" sz="quarter" idx="10"/>
          </p:nvPr>
        </p:nvSpPr>
        <p:spPr>
          <a:xfrm>
            <a:off x="457200" y="6248400"/>
            <a:ext cx="2133600" cy="457200"/>
          </a:xfrm>
        </p:spPr>
        <p:txBody>
          <a:bodyPr/>
          <a:lstStyle/>
          <a:p>
            <a:pPr>
              <a:defRPr/>
            </a:pPr>
            <a:r>
              <a:rPr lang="tr-TR">
                <a:solidFill>
                  <a:srgbClr val="FF0000"/>
                </a:solidFill>
              </a:rPr>
              <a:t>1</a:t>
            </a:r>
          </a:p>
        </p:txBody>
      </p:sp>
      <p:sp>
        <p:nvSpPr>
          <p:cNvPr id="5" name="2 Altbilgi Yer Tutucusu"/>
          <p:cNvSpPr>
            <a:spLocks noGrp="1"/>
          </p:cNvSpPr>
          <p:nvPr>
            <p:ph type="ftr" sz="quarter" idx="11"/>
          </p:nvPr>
        </p:nvSpPr>
        <p:spPr>
          <a:xfrm>
            <a:off x="3124200" y="6248400"/>
            <a:ext cx="2895600" cy="457200"/>
          </a:xfrm>
        </p:spPr>
        <p:txBody>
          <a:bodyPr/>
          <a:lstStyle/>
          <a:p>
            <a:pPr>
              <a:defRPr/>
            </a:pPr>
            <a:r>
              <a:rPr lang="tr-TR">
                <a:solidFill>
                  <a:srgbClr val="FF0000"/>
                </a:solidFill>
              </a:rPr>
              <a:t>1</a:t>
            </a:r>
          </a:p>
        </p:txBody>
      </p:sp>
      <p:sp>
        <p:nvSpPr>
          <p:cNvPr id="6" name="3 Slayt Numarası Yer Tutucusu"/>
          <p:cNvSpPr>
            <a:spLocks noGrp="1"/>
          </p:cNvSpPr>
          <p:nvPr>
            <p:ph type="sldNum" sz="quarter" idx="12"/>
          </p:nvPr>
        </p:nvSpPr>
        <p:spPr>
          <a:xfrm>
            <a:off x="6553200" y="6248400"/>
            <a:ext cx="2133600" cy="457200"/>
          </a:xfrm>
        </p:spPr>
        <p:txBody>
          <a:bodyPr/>
          <a:lstStyle/>
          <a:p>
            <a:pPr>
              <a:defRPr/>
            </a:pPr>
            <a:fld id="{DF3DE5A1-FD54-49EE-9BD7-2F55D8FC3F26}" type="slidenum">
              <a:rPr lang="tr-TR">
                <a:solidFill>
                  <a:srgbClr val="FF0000"/>
                </a:solidFill>
              </a:rPr>
              <a:pPr>
                <a:defRPr/>
              </a:pPr>
              <a:t>9</a:t>
            </a:fld>
            <a:endParaRPr lang="tr-TR">
              <a:solidFill>
                <a:srgbClr val="FF0000"/>
              </a:solidFill>
            </a:endParaRPr>
          </a:p>
        </p:txBody>
      </p:sp>
      <p:pic>
        <p:nvPicPr>
          <p:cNvPr id="7" name="Picture 4"/>
          <p:cNvPicPr>
            <a:picLocks noChangeAspect="1" noChangeArrowheads="1"/>
          </p:cNvPicPr>
          <p:nvPr/>
        </p:nvPicPr>
        <p:blipFill>
          <a:blip r:embed="rId2"/>
          <a:srcRect/>
          <a:stretch>
            <a:fillRect/>
          </a:stretch>
        </p:blipFill>
        <p:spPr bwMode="auto">
          <a:xfrm rot="5400000">
            <a:off x="1143000" y="-1071562"/>
            <a:ext cx="6858000" cy="9144000"/>
          </a:xfrm>
          <a:prstGeom prst="rect">
            <a:avLst/>
          </a:prstGeom>
          <a:noFill/>
          <a:ln w="9525">
            <a:noFill/>
            <a:miter lim="800000"/>
            <a:headEnd/>
            <a:tailEnd/>
          </a:ln>
        </p:spPr>
      </p:pic>
      <p:sp>
        <p:nvSpPr>
          <p:cNvPr id="8" name="Rectangle 2"/>
          <p:cNvSpPr>
            <a:spLocks noGrp="1" noChangeArrowheads="1"/>
          </p:cNvSpPr>
          <p:nvPr>
            <p:ph type="title" idx="4294967295"/>
          </p:nvPr>
        </p:nvSpPr>
        <p:spPr>
          <a:xfrm>
            <a:off x="214282" y="5643578"/>
            <a:ext cx="1928794" cy="625495"/>
          </a:xfrm>
        </p:spPr>
        <p:txBody>
          <a:bodyPr anchor="b">
            <a:normAutofit fontScale="90000"/>
          </a:bodyPr>
          <a:lstStyle/>
          <a:p>
            <a:pPr algn="l" eaLnBrk="1" hangingPunct="1">
              <a:defRPr/>
            </a:pPr>
            <a:r>
              <a:rPr lang="tr-TR" sz="3600" b="1" dirty="0">
                <a:solidFill>
                  <a:srgbClr val="0070C0"/>
                </a:solidFill>
                <a:latin typeface="Arial" pitchFamily="34" charset="0"/>
                <a:cs typeface="Arial" pitchFamily="34" charset="0"/>
              </a:rPr>
              <a:t>Doğrular</a:t>
            </a:r>
          </a:p>
        </p:txBody>
      </p:sp>
      <p:sp>
        <p:nvSpPr>
          <p:cNvPr id="9" name="Rectangle 4"/>
          <p:cNvSpPr>
            <a:spLocks noChangeArrowheads="1"/>
          </p:cNvSpPr>
          <p:nvPr/>
        </p:nvSpPr>
        <p:spPr bwMode="auto">
          <a:xfrm>
            <a:off x="142844" y="142852"/>
            <a:ext cx="3993466" cy="230832"/>
          </a:xfrm>
          <a:prstGeom prst="rect">
            <a:avLst/>
          </a:prstGeom>
          <a:noFill/>
          <a:ln w="9525" algn="ctr">
            <a:noFill/>
            <a:miter lim="800000"/>
            <a:headEnd/>
            <a:tailEnd/>
          </a:ln>
        </p:spPr>
        <p:txBody>
          <a:bodyPr wrap="none" anchor="ctr">
            <a:spAutoFit/>
          </a:bodyPr>
          <a:lstStyle/>
          <a:p>
            <a:pPr algn="l">
              <a:lnSpc>
                <a:spcPct val="50000"/>
              </a:lnSpc>
              <a:spcBef>
                <a:spcPct val="50000"/>
              </a:spcBef>
            </a:pPr>
            <a:r>
              <a:rPr lang="tr-TR" b="1" dirty="0">
                <a:solidFill>
                  <a:srgbClr val="0070C0"/>
                </a:solidFill>
                <a:latin typeface="Arial" pitchFamily="34" charset="0"/>
                <a:cs typeface="Arial" pitchFamily="34" charset="0"/>
              </a:rPr>
              <a:t>Ev içinde eşya yerleşimi önemlidir.</a:t>
            </a:r>
          </a:p>
        </p:txBody>
      </p:sp>
      <p:sp>
        <p:nvSpPr>
          <p:cNvPr id="10" name="Rectangle 4"/>
          <p:cNvSpPr>
            <a:spLocks noChangeArrowheads="1"/>
          </p:cNvSpPr>
          <p:nvPr/>
        </p:nvSpPr>
        <p:spPr bwMode="auto">
          <a:xfrm>
            <a:off x="6286512" y="142852"/>
            <a:ext cx="2743200" cy="230187"/>
          </a:xfrm>
          <a:prstGeom prst="rect">
            <a:avLst/>
          </a:prstGeom>
          <a:noFill/>
          <a:ln w="9525" algn="ctr">
            <a:noFill/>
            <a:miter lim="800000"/>
            <a:headEnd/>
            <a:tailEnd/>
          </a:ln>
        </p:spPr>
        <p:txBody>
          <a:bodyPr anchor="ctr">
            <a:spAutoFit/>
          </a:bodyPr>
          <a:lstStyle/>
          <a:p>
            <a:pPr algn="l">
              <a:lnSpc>
                <a:spcPct val="50000"/>
              </a:lnSpc>
              <a:spcBef>
                <a:spcPct val="50000"/>
              </a:spcBef>
            </a:pPr>
            <a:r>
              <a:rPr lang="tr-TR" b="1" dirty="0">
                <a:solidFill>
                  <a:srgbClr val="660033"/>
                </a:solidFill>
                <a:latin typeface="Arial Black" pitchFamily="34" charset="0"/>
              </a:rPr>
              <a:t>Depremden öncesi </a:t>
            </a:r>
          </a:p>
        </p:txBody>
      </p:sp>
      <p:sp>
        <p:nvSpPr>
          <p:cNvPr id="11" name="10 Oval"/>
          <p:cNvSpPr/>
          <p:nvPr/>
        </p:nvSpPr>
        <p:spPr>
          <a:xfrm>
            <a:off x="5500694" y="3214686"/>
            <a:ext cx="785818" cy="642942"/>
          </a:xfrm>
          <a:prstGeom prst="ellipse">
            <a:avLst/>
          </a:prstGeom>
          <a:noFill/>
          <a:ln>
            <a:solidFill>
              <a:srgbClr val="51F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2634</TotalTime>
  <Words>3737</Words>
  <PresentationFormat>Ekran Gösterisi (4:3)</PresentationFormat>
  <Paragraphs>558</Paragraphs>
  <Slides>77</Slides>
  <Notes>12</Notes>
  <HiddenSlides>5</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77</vt:i4>
      </vt:variant>
    </vt:vector>
  </HeadingPairs>
  <TitlesOfParts>
    <vt:vector size="79" baseType="lpstr">
      <vt:lpstr>Ofis Teması</vt:lpstr>
      <vt:lpstr>Bit Eşlem Resmi</vt:lpstr>
      <vt:lpstr>AFETE HAZIR  ÜNİVERSİTE</vt:lpstr>
      <vt:lpstr>Slayt 2</vt:lpstr>
      <vt:lpstr>Slayt 3</vt:lpstr>
      <vt:lpstr>AFETE HAZIR  ÜNİVERSİTE</vt:lpstr>
      <vt:lpstr>Slayt 5</vt:lpstr>
      <vt:lpstr>Yapısal Önlemler</vt:lpstr>
      <vt:lpstr>Slayt 7</vt:lpstr>
      <vt:lpstr>Yanlışlar</vt:lpstr>
      <vt:lpstr>Doğrular</vt:lpstr>
      <vt:lpstr>Doğrular</vt:lpstr>
      <vt:lpstr>Yanlışlar</vt:lpstr>
      <vt:lpstr>Yanlışlar</vt:lpstr>
      <vt:lpstr>Slayt 13</vt:lpstr>
      <vt:lpstr>Slayt 14</vt:lpstr>
      <vt:lpstr>Sarsıntı Hissedildiğinde; Hedef Küçült / ÇÖK – KAPAN – TUTUN </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Yıldırım Tehlikesinde… </vt:lpstr>
      <vt:lpstr>Slayt 35</vt:lpstr>
      <vt:lpstr>Yanmanın Kimyası</vt:lpstr>
      <vt:lpstr>Yangınla Mücadele</vt:lpstr>
      <vt:lpstr>Yangın Nasıl Önlenir…</vt:lpstr>
      <vt:lpstr>Yangın Anında…</vt:lpstr>
      <vt:lpstr>Slayt 40</vt:lpstr>
      <vt:lpstr>Slayt 41</vt:lpstr>
      <vt:lpstr>Hatırlayalım!</vt:lpstr>
      <vt:lpstr>Slayt 43</vt:lpstr>
      <vt:lpstr>Slayt 44</vt:lpstr>
      <vt:lpstr>Slayt 45</vt:lpstr>
      <vt:lpstr>Slayt 46</vt:lpstr>
      <vt:lpstr>Slayt 47</vt:lpstr>
      <vt:lpstr>Tahliye</vt:lpstr>
      <vt:lpstr>Tahliye</vt:lpstr>
      <vt:lpstr>Tahliye</vt:lpstr>
      <vt:lpstr>Slayt 51</vt:lpstr>
      <vt:lpstr>  İlkyardım Nedir?</vt:lpstr>
      <vt:lpstr>      Acil Tedavi Nedir?</vt:lpstr>
      <vt:lpstr>Slayt 54</vt:lpstr>
      <vt:lpstr>Slayt 55</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Basit İlkyardım Uygulamaları</vt:lpstr>
      <vt:lpstr>Slayt 67</vt:lpstr>
      <vt:lpstr>TAŞIMA TEKNİKLERİ</vt:lpstr>
      <vt:lpstr>TAŞIMA TEKNİKLERİ</vt:lpstr>
      <vt:lpstr>TAŞIMA TEKNİKLERİ</vt:lpstr>
      <vt:lpstr>TAŞIMA TEKNİKLERİ</vt:lpstr>
      <vt:lpstr>TAŞIMA TEKNİKLERİ</vt:lpstr>
      <vt:lpstr>TAŞIMA TEKNİKLERİ</vt:lpstr>
      <vt:lpstr>TAŞIMA TEKNİKLERİ</vt:lpstr>
      <vt:lpstr>HAYAT I KUCAKLAMAK</vt:lpstr>
      <vt:lpstr>İLKYARDIM EĞİTİMLERİ</vt:lpstr>
      <vt:lpstr>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TAŞIMA TEKNİKLERİ</dc:title>
  <dc:creator>Acer</dc:creator>
  <cp:lastModifiedBy>gru-imid1-2</cp:lastModifiedBy>
  <cp:revision>377</cp:revision>
  <dcterms:created xsi:type="dcterms:W3CDTF">2019-02-27T07:35:22Z</dcterms:created>
  <dcterms:modified xsi:type="dcterms:W3CDTF">2025-03-13T07:31:08Z</dcterms:modified>
</cp:coreProperties>
</file>